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handoutMasterIdLst>
    <p:handoutMasterId r:id="rId31"/>
  </p:handoutMasterIdLst>
  <p:sldIdLst>
    <p:sldId id="257" r:id="rId5"/>
    <p:sldId id="259" r:id="rId6"/>
    <p:sldId id="268" r:id="rId7"/>
    <p:sldId id="283" r:id="rId8"/>
    <p:sldId id="260" r:id="rId9"/>
    <p:sldId id="261" r:id="rId10"/>
    <p:sldId id="262" r:id="rId11"/>
    <p:sldId id="263" r:id="rId12"/>
    <p:sldId id="264" r:id="rId13"/>
    <p:sldId id="265" r:id="rId14"/>
    <p:sldId id="266" r:id="rId15"/>
    <p:sldId id="282" r:id="rId16"/>
    <p:sldId id="269" r:id="rId17"/>
    <p:sldId id="270" r:id="rId18"/>
    <p:sldId id="271" r:id="rId19"/>
    <p:sldId id="285" r:id="rId20"/>
    <p:sldId id="272" r:id="rId21"/>
    <p:sldId id="273" r:id="rId22"/>
    <p:sldId id="274" r:id="rId23"/>
    <p:sldId id="275" r:id="rId24"/>
    <p:sldId id="276" r:id="rId25"/>
    <p:sldId id="277" r:id="rId26"/>
    <p:sldId id="278" r:id="rId27"/>
    <p:sldId id="279"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Taintor" initials="AT" lastIdx="15" clrIdx="0">
    <p:extLst>
      <p:ext uri="{19B8F6BF-5375-455C-9EA6-DF929625EA0E}">
        <p15:presenceInfo xmlns:p15="http://schemas.microsoft.com/office/powerpoint/2012/main" userId="S::at002@scccd.edu::fb4da3d8-e1b9-4ea8-863b-70d82da907fb" providerId="AD"/>
      </p:ext>
    </p:extLst>
  </p:cmAuthor>
  <p:cmAuthor id="2" name="Paris, Jennifer" initials="PJ" lastIdx="10" clrIdx="1">
    <p:extLst>
      <p:ext uri="{19B8F6BF-5375-455C-9EA6-DF929625EA0E}">
        <p15:presenceInfo xmlns:p15="http://schemas.microsoft.com/office/powerpoint/2012/main" userId="Paris,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8"/>
    <p:restoredTop sz="85965" autoAdjust="0"/>
  </p:normalViewPr>
  <p:slideViewPr>
    <p:cSldViewPr snapToGrid="0" snapToObjects="1">
      <p:cViewPr varScale="1">
        <p:scale>
          <a:sx n="98" d="100"/>
          <a:sy n="98" d="100"/>
        </p:scale>
        <p:origin x="918" y="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17" d="100"/>
          <a:sy n="117" d="100"/>
        </p:scale>
        <p:origin x="-40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6-23T23:11:40.361" idx="5">
    <p:pos x="4907" y="0"/>
    <p:text>Do we need this slide too?</p:text>
    <p:extLst>
      <p:ext uri="{C676402C-5697-4E1C-873F-D02D1690AC5C}">
        <p15:threadingInfo xmlns:p15="http://schemas.microsoft.com/office/powerpoint/2012/main" timeZoneBias="420"/>
      </p:ext>
    </p:extLst>
  </p:cm>
  <p:cm authorId="1" dt="2020-07-03T06:58:08.857" idx="15">
    <p:pos x="4907" y="96"/>
    <p:text>I think so becuase it direclty speaks to moving from specific ZTC degree pathways to supporting OER adoption for more scalable pathways. I don't think much time needs to be spent on it but perhaps just as another example.</p:text>
    <p:extLst>
      <p:ext uri="{C676402C-5697-4E1C-873F-D02D1690AC5C}">
        <p15:threadingInfo xmlns:p15="http://schemas.microsoft.com/office/powerpoint/2012/main" timeZoneBias="420">
          <p15:parentCm authorId="2" idx="5"/>
        </p15:threadingInfo>
      </p:ext>
    </p:extLst>
  </p:cm>
  <p:cm authorId="2" dt="2020-07-03T16:19:07.288" idx="10">
    <p:pos x="4907" y="192"/>
    <p:text>Okay. I may need to chat with you on how to explain this one. I will let you know.</p:text>
    <p:extLst>
      <p:ext uri="{C676402C-5697-4E1C-873F-D02D1690AC5C}">
        <p15:threadingInfo xmlns:p15="http://schemas.microsoft.com/office/powerpoint/2012/main" timeZoneBias="420">
          <p15:parentCm authorId="2" idx="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F88045-DF38-5C40-9840-54F9F59EF7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FD1A2D2-AE0C-2C43-8F7E-1707FAEA00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4A44FF-5174-984A-B980-605E3699B1E8}" type="datetimeFigureOut">
              <a:rPr lang="en-US" smtClean="0"/>
              <a:pPr/>
              <a:t>7/3/2020</a:t>
            </a:fld>
            <a:endParaRPr lang="en-US"/>
          </a:p>
        </p:txBody>
      </p:sp>
      <p:sp>
        <p:nvSpPr>
          <p:cNvPr id="4" name="Footer Placeholder 3">
            <a:extLst>
              <a:ext uri="{FF2B5EF4-FFF2-40B4-BE49-F238E27FC236}">
                <a16:creationId xmlns:a16="http://schemas.microsoft.com/office/drawing/2014/main" id="{5552FBF5-14D7-1942-AB13-AC999D20F4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FD2E68-831F-0544-95FA-5935B261D9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368A65-B6D0-8549-BC23-DAC94F2FB247}" type="slidenum">
              <a:rPr lang="en-US" smtClean="0"/>
              <a:pPr/>
              <a:t>‹#›</a:t>
            </a:fld>
            <a:endParaRPr lang="en-US"/>
          </a:p>
        </p:txBody>
      </p:sp>
    </p:spTree>
    <p:extLst>
      <p:ext uri="{BB962C8B-B14F-4D97-AF65-F5344CB8AC3E}">
        <p14:creationId xmlns:p14="http://schemas.microsoft.com/office/powerpoint/2010/main" val="287930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0444-605D-8843-B7F7-5AE8F72B6B9D}" type="datetimeFigureOut">
              <a:rPr lang="en-US" smtClean="0"/>
              <a:pPr/>
              <a:t>7/3/2020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E3782-747D-0849-8027-4C495AD1BB4F}" type="slidenum">
              <a:rPr lang="en-US" smtClean="0"/>
              <a:pPr/>
              <a:t>‹#›</a:t>
            </a:fld>
            <a:endParaRPr lang="en-US"/>
          </a:p>
        </p:txBody>
      </p:sp>
    </p:spTree>
    <p:extLst>
      <p:ext uri="{BB962C8B-B14F-4D97-AF65-F5344CB8AC3E}">
        <p14:creationId xmlns:p14="http://schemas.microsoft.com/office/powerpoint/2010/main" val="344087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sz="quarter" idx="10"/>
          </p:nvPr>
        </p:nvSpPr>
        <p:spPr/>
        <p:txBody>
          <a:bodyPr/>
          <a:lstStyle/>
          <a:p>
            <a:fld id="{998E3782-747D-0849-8027-4C495AD1BB4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 “</a:t>
            </a:r>
            <a:r>
              <a:rPr lang="en-US" dirty="0"/>
              <a:t>Clearly highlight, by means that may include a symbol or logo in a conspicuous place on the online campus course schedule, the courses that exclusively use digital course materials that are free of charge to students and may have a low-cost option for print versions.”</a:t>
            </a: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71913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JP</a:t>
            </a:r>
          </a:p>
        </p:txBody>
      </p:sp>
      <p:sp>
        <p:nvSpPr>
          <p:cNvPr id="4" name="Slide Number Placeholder 3"/>
          <p:cNvSpPr>
            <a:spLocks noGrp="1"/>
          </p:cNvSpPr>
          <p:nvPr>
            <p:ph type="sldNum" sz="quarter" idx="10"/>
          </p:nvPr>
        </p:nvSpPr>
        <p:spPr/>
        <p:txBody>
          <a:bodyPr/>
          <a:lstStyle/>
          <a:p>
            <a:fld id="{998E3782-747D-0849-8027-4C495AD1BB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JP</a:t>
            </a:r>
          </a:p>
        </p:txBody>
      </p:sp>
      <p:sp>
        <p:nvSpPr>
          <p:cNvPr id="4" name="Slide Number Placeholder 3"/>
          <p:cNvSpPr>
            <a:spLocks noGrp="1"/>
          </p:cNvSpPr>
          <p:nvPr>
            <p:ph type="sldNum" sz="quarter" idx="10"/>
          </p:nvPr>
        </p:nvSpPr>
        <p:spPr/>
        <p:txBody>
          <a:bodyPr/>
          <a:lstStyle/>
          <a:p>
            <a:fld id="{998E3782-747D-0849-8027-4C495AD1BB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14</a:t>
            </a:fld>
            <a:endParaRPr lang="en-US"/>
          </a:p>
        </p:txBody>
      </p:sp>
    </p:spTree>
    <p:extLst>
      <p:ext uri="{BB962C8B-B14F-4D97-AF65-F5344CB8AC3E}">
        <p14:creationId xmlns:p14="http://schemas.microsoft.com/office/powerpoint/2010/main" val="1805831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15</a:t>
            </a:fld>
            <a:endParaRPr lang="en-US"/>
          </a:p>
        </p:txBody>
      </p:sp>
    </p:spTree>
    <p:extLst>
      <p:ext uri="{BB962C8B-B14F-4D97-AF65-F5344CB8AC3E}">
        <p14:creationId xmlns:p14="http://schemas.microsoft.com/office/powerpoint/2010/main" val="1922835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16</a:t>
            </a:fld>
            <a:endParaRPr lang="en-US"/>
          </a:p>
        </p:txBody>
      </p:sp>
    </p:spTree>
    <p:extLst>
      <p:ext uri="{BB962C8B-B14F-4D97-AF65-F5344CB8AC3E}">
        <p14:creationId xmlns:p14="http://schemas.microsoft.com/office/powerpoint/2010/main" val="13900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17</a:t>
            </a:fld>
            <a:endParaRPr lang="en-US"/>
          </a:p>
        </p:txBody>
      </p:sp>
    </p:spTree>
    <p:extLst>
      <p:ext uri="{BB962C8B-B14F-4D97-AF65-F5344CB8AC3E}">
        <p14:creationId xmlns:p14="http://schemas.microsoft.com/office/powerpoint/2010/main" val="4235655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18</a:t>
            </a:fld>
            <a:endParaRPr lang="en-US"/>
          </a:p>
        </p:txBody>
      </p:sp>
    </p:spTree>
    <p:extLst>
      <p:ext uri="{BB962C8B-B14F-4D97-AF65-F5344CB8AC3E}">
        <p14:creationId xmlns:p14="http://schemas.microsoft.com/office/powerpoint/2010/main" val="372005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19</a:t>
            </a:fld>
            <a:endParaRPr lang="en-US"/>
          </a:p>
        </p:txBody>
      </p:sp>
    </p:spTree>
    <p:extLst>
      <p:ext uri="{BB962C8B-B14F-4D97-AF65-F5344CB8AC3E}">
        <p14:creationId xmlns:p14="http://schemas.microsoft.com/office/powerpoint/2010/main" val="132877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sz="quarter" idx="10"/>
          </p:nvPr>
        </p:nvSpPr>
        <p:spPr/>
        <p:txBody>
          <a:bodyPr/>
          <a:lstStyle/>
          <a:p>
            <a:fld id="{998E3782-747D-0849-8027-4C495AD1BB4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20</a:t>
            </a:fld>
            <a:endParaRPr lang="en-US"/>
          </a:p>
        </p:txBody>
      </p:sp>
    </p:spTree>
    <p:extLst>
      <p:ext uri="{BB962C8B-B14F-4D97-AF65-F5344CB8AC3E}">
        <p14:creationId xmlns:p14="http://schemas.microsoft.com/office/powerpoint/2010/main" val="414381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21</a:t>
            </a:fld>
            <a:endParaRPr lang="en-US"/>
          </a:p>
        </p:txBody>
      </p:sp>
    </p:spTree>
    <p:extLst>
      <p:ext uri="{BB962C8B-B14F-4D97-AF65-F5344CB8AC3E}">
        <p14:creationId xmlns:p14="http://schemas.microsoft.com/office/powerpoint/2010/main" val="4279881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22</a:t>
            </a:fld>
            <a:endParaRPr lang="en-US"/>
          </a:p>
        </p:txBody>
      </p:sp>
    </p:spTree>
    <p:extLst>
      <p:ext uri="{BB962C8B-B14F-4D97-AF65-F5344CB8AC3E}">
        <p14:creationId xmlns:p14="http://schemas.microsoft.com/office/powerpoint/2010/main" val="876901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23</a:t>
            </a:fld>
            <a:endParaRPr lang="en-US"/>
          </a:p>
        </p:txBody>
      </p:sp>
    </p:spTree>
    <p:extLst>
      <p:ext uri="{BB962C8B-B14F-4D97-AF65-F5344CB8AC3E}">
        <p14:creationId xmlns:p14="http://schemas.microsoft.com/office/powerpoint/2010/main" val="202998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5"/>
          </p:nvPr>
        </p:nvSpPr>
        <p:spPr/>
        <p:txBody>
          <a:bodyPr/>
          <a:lstStyle/>
          <a:p>
            <a:fld id="{998E3782-747D-0849-8027-4C495AD1BB4F}" type="slidenum">
              <a:rPr lang="en-US" smtClean="0"/>
              <a:pPr/>
              <a:t>24</a:t>
            </a:fld>
            <a:endParaRPr lang="en-US"/>
          </a:p>
        </p:txBody>
      </p:sp>
    </p:spTree>
    <p:extLst>
      <p:ext uri="{BB962C8B-B14F-4D97-AF65-F5344CB8AC3E}">
        <p14:creationId xmlns:p14="http://schemas.microsoft.com/office/powerpoint/2010/main" val="90135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E3782-747D-0849-8027-4C495AD1BB4F}" type="slidenum">
              <a:rPr lang="en-US" smtClean="0"/>
              <a:pPr/>
              <a:t>25</a:t>
            </a:fld>
            <a:endParaRPr lang="en-US"/>
          </a:p>
        </p:txBody>
      </p:sp>
    </p:spTree>
    <p:extLst>
      <p:ext uri="{BB962C8B-B14F-4D97-AF65-F5344CB8AC3E}">
        <p14:creationId xmlns:p14="http://schemas.microsoft.com/office/powerpoint/2010/main" val="370953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sz="quarter" idx="10"/>
          </p:nvPr>
        </p:nvSpPr>
        <p:spPr/>
        <p:txBody>
          <a:bodyPr/>
          <a:lstStyle/>
          <a:p>
            <a:fld id="{998E3782-747D-0849-8027-4C495AD1BB4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p>
        </p:txBody>
      </p:sp>
      <p:sp>
        <p:nvSpPr>
          <p:cNvPr id="4" name="Slide Number Placeholder 3"/>
          <p:cNvSpPr>
            <a:spLocks noGrp="1"/>
          </p:cNvSpPr>
          <p:nvPr>
            <p:ph type="sldNum" sz="quarter" idx="5"/>
          </p:nvPr>
        </p:nvSpPr>
        <p:spPr/>
        <p:txBody>
          <a:bodyPr/>
          <a:lstStyle/>
          <a:p>
            <a:fld id="{998E3782-747D-0849-8027-4C495AD1BB4F}" type="slidenum">
              <a:rPr lang="en-US" smtClean="0"/>
              <a:pPr/>
              <a:t>4</a:t>
            </a:fld>
            <a:endParaRPr lang="en-US"/>
          </a:p>
        </p:txBody>
      </p:sp>
    </p:spTree>
    <p:extLst>
      <p:ext uri="{BB962C8B-B14F-4D97-AF65-F5344CB8AC3E}">
        <p14:creationId xmlns:p14="http://schemas.microsoft.com/office/powerpoint/2010/main" val="202250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1" y="4343400"/>
            <a:ext cx="5486399" cy="4114800"/>
          </a:xfrm>
          <a:prstGeom prst="rect">
            <a:avLst/>
          </a:prstGeom>
          <a:noFill/>
          <a:ln>
            <a:noFill/>
          </a:ln>
        </p:spPr>
        <p:txBody>
          <a:bodyPr lIns="91420" tIns="45697" rIns="91420" bIns="45697" anchor="t" anchorCtr="0">
            <a:noAutofit/>
          </a:bodyPr>
          <a:lstStyle/>
          <a:p>
            <a:r>
              <a:rPr lang="en-US" dirty="0">
                <a:solidFill>
                  <a:schemeClr val="dk1"/>
                </a:solidFill>
                <a:latin typeface="Calibri"/>
                <a:ea typeface="Calibri"/>
                <a:cs typeface="Calibri"/>
                <a:sym typeface="Calibri"/>
              </a:rPr>
              <a:t>AT</a:t>
            </a:r>
            <a:endParaRPr dirty="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3" y="8685213"/>
            <a:ext cx="2971799" cy="457200"/>
          </a:xfrm>
          <a:prstGeom prst="rect">
            <a:avLst/>
          </a:prstGeom>
          <a:noFill/>
          <a:ln>
            <a:noFill/>
          </a:ln>
        </p:spPr>
        <p:txBody>
          <a:bodyPr lIns="91420" tIns="45697" rIns="91420" bIns="45697" anchor="b" anchorCtr="0">
            <a:noAutofit/>
          </a:bodyPr>
          <a:lstStyle/>
          <a:p>
            <a:pPr>
              <a:buSzPct val="25000"/>
            </a:pPr>
            <a:r>
              <a:rPr lang="en-US" dirty="0"/>
              <a:t> </a:t>
            </a:r>
          </a:p>
        </p:txBody>
      </p:sp>
    </p:spTree>
    <p:extLst>
      <p:ext uri="{BB962C8B-B14F-4D97-AF65-F5344CB8AC3E}">
        <p14:creationId xmlns:p14="http://schemas.microsoft.com/office/powerpoint/2010/main" val="96399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a:t>AT</a:t>
            </a:r>
          </a:p>
          <a:p>
            <a:r>
              <a:rPr lang="en-US" sz="1200" dirty="0"/>
              <a:t>As a result of SB 1052 and 1053, </a:t>
            </a:r>
            <a:br>
              <a:rPr lang="en-US" sz="1200" dirty="0"/>
            </a:br>
            <a:r>
              <a:rPr lang="en-US" sz="1200" dirty="0"/>
              <a:t>CA-OERC…</a:t>
            </a: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507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1" y="4343400"/>
            <a:ext cx="5486399" cy="4114800"/>
          </a:xfrm>
          <a:prstGeom prst="rect">
            <a:avLst/>
          </a:prstGeom>
        </p:spPr>
        <p:txBody>
          <a:bodyPr lIns="91420" tIns="91420" rIns="91420" bIns="91420" anchor="t" anchorCtr="0">
            <a:noAutofit/>
          </a:bodyPr>
          <a:lstStyle/>
          <a:p>
            <a:r>
              <a:rPr lang="en-US" dirty="0"/>
              <a:t>AT</a:t>
            </a: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2624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a:t>
            </a:r>
          </a:p>
        </p:txBody>
      </p:sp>
      <p:sp>
        <p:nvSpPr>
          <p:cNvPr id="4" name="Slide Number Placeholder 3"/>
          <p:cNvSpPr>
            <a:spLocks noGrp="1"/>
          </p:cNvSpPr>
          <p:nvPr>
            <p:ph type="sldNum"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70892" y="4272197"/>
            <a:ext cx="5367130" cy="4047344"/>
          </a:xfrm>
          <a:prstGeom prst="rect">
            <a:avLst/>
          </a:prstGeom>
        </p:spPr>
        <p:txBody>
          <a:bodyPr lIns="89715" tIns="89715" rIns="89715" bIns="89715" anchor="t" anchorCtr="0">
            <a:noAutofit/>
          </a:bodyPr>
          <a:lstStyle/>
          <a:p>
            <a:r>
              <a:rPr lang="en-US" dirty="0"/>
              <a:t>AT – Share when these funds started, when they ended</a:t>
            </a:r>
            <a:r>
              <a:rPr lang="en-US" baseline="0" dirty="0"/>
              <a:t> – or are set to end. And that there is proposed additional funding in current trailer bill language. Expand a little on how this modified the dialogue at colleges and in the system. </a:t>
            </a:r>
            <a:endParaRPr dirty="0"/>
          </a:p>
        </p:txBody>
      </p:sp>
      <p:sp>
        <p:nvSpPr>
          <p:cNvPr id="251" name="Shape 251"/>
          <p:cNvSpPr>
            <a:spLocks noGrp="1" noRot="1" noChangeAspect="1"/>
          </p:cNvSpPr>
          <p:nvPr>
            <p:ph type="sldImg" idx="2"/>
          </p:nvPr>
        </p:nvSpPr>
        <p:spPr>
          <a:xfrm>
            <a:off x="1106488" y="674688"/>
            <a:ext cx="4495800" cy="33734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7761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394ABC-48E7-5042-8AFF-4FF04C6326D3}"/>
              </a:ext>
            </a:extLst>
          </p:cNvPr>
          <p:cNvSpPr/>
          <p:nvPr userDrawn="1"/>
        </p:nvSpPr>
        <p:spPr>
          <a:xfrm>
            <a:off x="0" y="1527142"/>
            <a:ext cx="9144000" cy="3657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813336" y="3233396"/>
            <a:ext cx="6477803" cy="1769453"/>
          </a:xfrm>
        </p:spPr>
        <p:txBody>
          <a:bodyPr bIns="0" anchor="b">
            <a:normAutofit/>
          </a:bodyPr>
          <a:lstStyle>
            <a:lvl1pPr algn="l">
              <a:defRPr sz="3600" cap="none">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90324"/>
            <a:ext cx="6477804" cy="977621"/>
          </a:xfrm>
        </p:spPr>
        <p:txBody>
          <a:bodyPr tIns="91440" bIns="91440">
            <a:normAutofit/>
          </a:bodyPr>
          <a:lstStyle>
            <a:lvl1pPr marL="0" indent="0" algn="l">
              <a:buNone/>
              <a:defRPr sz="160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1" name="Picture 10">
            <a:extLst>
              <a:ext uri="{FF2B5EF4-FFF2-40B4-BE49-F238E27FC236}">
                <a16:creationId xmlns:a16="http://schemas.microsoft.com/office/drawing/2014/main" id="{50496935-AB97-4E40-A1BF-0FEE0DAE5E1D}"/>
              </a:ext>
            </a:extLst>
          </p:cNvPr>
          <p:cNvPicPr>
            <a:picLocks noChangeAspect="1"/>
          </p:cNvPicPr>
          <p:nvPr userDrawn="1"/>
        </p:nvPicPr>
        <p:blipFill>
          <a:blip r:embed="rId2"/>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200264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blac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681347-9BB0-ED42-88FA-2B09D1D20AB8}"/>
              </a:ext>
            </a:extLst>
          </p:cNvPr>
          <p:cNvSpPr>
            <a:spLocks noGrp="1"/>
          </p:cNvSpPr>
          <p:nvPr>
            <p:ph type="sldNum" sz="quarter" idx="12"/>
          </p:nvPr>
        </p:nvSpPr>
        <p:spPr>
          <a:xfrm>
            <a:off x="1088686" y="6211950"/>
            <a:ext cx="511109" cy="309201"/>
          </a:xfrm>
        </p:spPr>
        <p:txBody>
          <a:bodyPr/>
          <a:lstStyle/>
          <a:p>
            <a:fld id="{6D22F896-40B5-4ADD-8801-0D06FADFA095}" type="slidenum">
              <a:rPr lang="en-US" dirty="0"/>
              <a:pPr/>
              <a:t>‹#›</a:t>
            </a:fld>
            <a:endParaRPr lang="en-US" dirty="0"/>
          </a:p>
        </p:txBody>
      </p:sp>
      <p:sp>
        <p:nvSpPr>
          <p:cNvPr id="8" name="Date Placeholder 4">
            <a:extLst>
              <a:ext uri="{FF2B5EF4-FFF2-40B4-BE49-F238E27FC236}">
                <a16:creationId xmlns:a16="http://schemas.microsoft.com/office/drawing/2014/main" id="{C91FA263-36F2-9444-8811-3649E5EA4326}"/>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7/3/2020</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088686" y="2015732"/>
            <a:ext cx="7202456" cy="4039916"/>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1" name="Straight Connector 10">
            <a:extLst>
              <a:ext uri="{FF2B5EF4-FFF2-40B4-BE49-F238E27FC236}">
                <a16:creationId xmlns:a16="http://schemas.microsoft.com/office/drawing/2014/main" id="{3DC6C75E-926B-8E46-AF8C-190C7F4277FD}"/>
              </a:ext>
            </a:extLst>
          </p:cNvPr>
          <p:cNvCxnSpPr>
            <a:cxnSpLocks/>
          </p:cNvCxnSpPr>
          <p:nvPr userDrawn="1"/>
        </p:nvCxnSpPr>
        <p:spPr>
          <a:xfrm>
            <a:off x="1088686" y="1859432"/>
            <a:ext cx="720245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05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2 column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1FD002F-7377-2945-B0CB-F6B274812940}"/>
              </a:ext>
            </a:extLst>
          </p:cNvPr>
          <p:cNvCxnSpPr>
            <a:cxnSpLocks/>
          </p:cNvCxnSpPr>
          <p:nvPr userDrawn="1"/>
        </p:nvCxnSpPr>
        <p:spPr>
          <a:xfrm>
            <a:off x="1085500"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Content Placeholder 2"/>
          <p:cNvSpPr>
            <a:spLocks noGrp="1"/>
          </p:cNvSpPr>
          <p:nvPr>
            <p:ph sz="half" idx="1"/>
          </p:nvPr>
        </p:nvSpPr>
        <p:spPr>
          <a:xfrm>
            <a:off x="1085498" y="2010878"/>
            <a:ext cx="3260991" cy="405711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2017342"/>
            <a:ext cx="3483864" cy="40506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Title 1">
            <a:extLst>
              <a:ext uri="{FF2B5EF4-FFF2-40B4-BE49-F238E27FC236}">
                <a16:creationId xmlns:a16="http://schemas.microsoft.com/office/drawing/2014/main" id="{CFDBDCCA-F5FA-C448-9BA9-90FA2CB21A6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66093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A515D59-0C27-2940-AC8E-EC0EB551A6C0}"/>
              </a:ext>
            </a:extLst>
          </p:cNvPr>
          <p:cNvCxnSpPr>
            <a:cxnSpLocks/>
          </p:cNvCxnSpPr>
          <p:nvPr userDrawn="1"/>
        </p:nvCxnSpPr>
        <p:spPr>
          <a:xfrm>
            <a:off x="1085395" y="1847088"/>
            <a:ext cx="720574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2"/>
            <a:ext cx="3483864" cy="321818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20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itle 1">
            <a:extLst>
              <a:ext uri="{FF2B5EF4-FFF2-40B4-BE49-F238E27FC236}">
                <a16:creationId xmlns:a16="http://schemas.microsoft.com/office/drawing/2014/main" id="{47ECA4B5-0A44-4942-886B-6242EB8F3FD3}"/>
              </a:ext>
            </a:extLst>
          </p:cNvPr>
          <p:cNvSpPr>
            <a:spLocks noGrp="1"/>
          </p:cNvSpPr>
          <p:nvPr>
            <p:ph type="title"/>
          </p:nvPr>
        </p:nvSpPr>
        <p:spPr>
          <a:xfrm>
            <a:off x="1088686" y="804520"/>
            <a:ext cx="7202456" cy="898614"/>
          </a:xfrm>
        </p:spPr>
        <p:txBody>
          <a:bodyPr anchor="b">
            <a:normAutofit/>
          </a:bodyPr>
          <a:lstStyle>
            <a:lvl1pPr>
              <a:defRPr sz="26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8237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1443491" y="329308"/>
            <a:ext cx="4034004" cy="30920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all" baseline="0">
                <a:solidFill>
                  <a:schemeClr val="tx2"/>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38792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49BE868-7051-8547-993F-F20FC2AE32B8}"/>
              </a:ext>
            </a:extLst>
          </p:cNvPr>
          <p:cNvSpPr/>
          <p:nvPr userDrawn="1"/>
        </p:nvSpPr>
        <p:spPr>
          <a:xfrm>
            <a:off x="897905" y="0"/>
            <a:ext cx="6839998" cy="38037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D452F93B-7E9C-554F-B111-48059F8B1B07}"/>
              </a:ext>
            </a:extLst>
          </p:cNvPr>
          <p:cNvCxnSpPr>
            <a:cxnSpLocks/>
          </p:cNvCxnSpPr>
          <p:nvPr userDrawn="1"/>
        </p:nvCxnSpPr>
        <p:spPr>
          <a:xfrm>
            <a:off x="892142" y="3816299"/>
            <a:ext cx="684576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90680" y="2168168"/>
            <a:ext cx="6482366" cy="1475915"/>
          </a:xfrm>
        </p:spPr>
        <p:txBody>
          <a:bodyPr anchor="b">
            <a:normAutofit/>
          </a:bodyPr>
          <a:lstStyle>
            <a:lvl1pPr algn="l">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0680" y="3806198"/>
            <a:ext cx="6472835" cy="1012929"/>
          </a:xfrm>
        </p:spPr>
        <p:txBody>
          <a:bodyPr tIns="91440">
            <a:normAutofit/>
          </a:bodyPr>
          <a:lstStyle>
            <a:lvl1pPr marL="0" indent="0" algn="l">
              <a:buNone/>
              <a:defRPr sz="1600">
                <a:solidFill>
                  <a:schemeClr val="tx2"/>
                </a:solidFill>
              </a:defRPr>
            </a:lvl1pPr>
            <a:lvl2pPr marL="342892" indent="0">
              <a:buNone/>
              <a:defRPr sz="135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tion Header with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CC55B9-9636-534F-9AA9-5197025E32CF}"/>
              </a:ext>
            </a:extLst>
          </p:cNvPr>
          <p:cNvSpPr/>
          <p:nvPr userDrawn="1"/>
        </p:nvSpPr>
        <p:spPr>
          <a:xfrm>
            <a:off x="892142" y="-21176"/>
            <a:ext cx="7606015" cy="18787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C841B004-922A-8A4C-9463-1486EAEEA099}"/>
              </a:ext>
            </a:extLst>
          </p:cNvPr>
          <p:cNvCxnSpPr>
            <a:cxnSpLocks/>
          </p:cNvCxnSpPr>
          <p:nvPr userDrawn="1"/>
        </p:nvCxnSpPr>
        <p:spPr>
          <a:xfrm>
            <a:off x="892142" y="1859611"/>
            <a:ext cx="760601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08303"/>
            <a:ext cx="7202456" cy="893111"/>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88686" y="2015735"/>
            <a:ext cx="7202456" cy="4039079"/>
          </a:xfrm>
        </p:spPr>
        <p:txBody>
          <a:bodyPr ancho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ection Header with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F0E39-350B-A34F-971E-4E807D6CB024}"/>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B1FD002F-7377-2945-B0CB-F6B27481294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6913" y="804890"/>
            <a:ext cx="7204226" cy="903456"/>
          </a:xfrm>
        </p:spPr>
        <p:txBody>
          <a:bodyPr anchor="b" anchorCtr="0">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085498" y="2010878"/>
            <a:ext cx="3483864" cy="40498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10328" y="2017345"/>
            <a:ext cx="3483864" cy="404333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ection Header with 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B1E48-A542-0541-B1CE-EC7714473797}"/>
              </a:ext>
            </a:extLst>
          </p:cNvPr>
          <p:cNvSpPr/>
          <p:nvPr userDrawn="1"/>
        </p:nvSpPr>
        <p:spPr>
          <a:xfrm>
            <a:off x="897905" y="0"/>
            <a:ext cx="7557940" cy="184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2" name="Straight Connector 11">
            <a:extLst>
              <a:ext uri="{FF2B5EF4-FFF2-40B4-BE49-F238E27FC236}">
                <a16:creationId xmlns:a16="http://schemas.microsoft.com/office/drawing/2014/main" id="{EA515D59-0C27-2940-AC8E-EC0EB551A6C0}"/>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5394" y="804167"/>
            <a:ext cx="7205746" cy="879528"/>
          </a:xfrm>
        </p:spPr>
        <p:txBody>
          <a:bodyPr anchor="b">
            <a:no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85393" y="2019552"/>
            <a:ext cx="3483864" cy="801943"/>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1085393" y="2824270"/>
            <a:ext cx="3483864" cy="32305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2023006"/>
            <a:ext cx="3483864" cy="802237"/>
          </a:xfrm>
        </p:spPr>
        <p:txBody>
          <a:bodyPr anchor="b">
            <a:normAutofit/>
          </a:bodyPr>
          <a:lstStyle>
            <a:lvl1pPr marL="0" indent="0">
              <a:lnSpc>
                <a:spcPct val="100000"/>
              </a:lnSpc>
              <a:buNone/>
              <a:defRPr sz="1800" b="0" cap="all" baseline="0">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6" name="Content Placeholder 5"/>
          <p:cNvSpPr>
            <a:spLocks noGrp="1"/>
          </p:cNvSpPr>
          <p:nvPr>
            <p:ph sz="quarter" idx="4"/>
          </p:nvPr>
        </p:nvSpPr>
        <p:spPr>
          <a:xfrm>
            <a:off x="4809272" y="2821494"/>
            <a:ext cx="3483864" cy="323332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Header 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142587-CE47-9F44-B539-4DC80DC8F57D}"/>
              </a:ext>
            </a:extLst>
          </p:cNvPr>
          <p:cNvSpPr/>
          <p:nvPr userDrawn="1"/>
        </p:nvSpPr>
        <p:spPr>
          <a:xfrm>
            <a:off x="897905" y="0"/>
            <a:ext cx="7557940" cy="1847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FB32942F-EEBC-D246-BABD-BCA74D32D089}"/>
              </a:ext>
            </a:extLst>
          </p:cNvPr>
          <p:cNvCxnSpPr>
            <a:cxnSpLocks/>
          </p:cNvCxnSpPr>
          <p:nvPr userDrawn="1"/>
        </p:nvCxnSpPr>
        <p:spPr>
          <a:xfrm flipV="1">
            <a:off x="892142" y="1847089"/>
            <a:ext cx="7563703" cy="1252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6" y="810377"/>
            <a:ext cx="7202456" cy="947303"/>
          </a:xfrm>
        </p:spPr>
        <p:txBody>
          <a:bodyPr anchor="b" anchorCtr="0">
            <a:noAutofit/>
          </a:bodyPr>
          <a:lstStyle>
            <a:lvl1pPr>
              <a:defRPr sz="32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ection Side Header with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9B07FB-08E7-C349-A226-E8AE45DA2301}"/>
              </a:ext>
            </a:extLst>
          </p:cNvPr>
          <p:cNvSpPr/>
          <p:nvPr userDrawn="1"/>
        </p:nvSpPr>
        <p:spPr>
          <a:xfrm>
            <a:off x="0" y="798973"/>
            <a:ext cx="3648174"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79541057-E6B8-C541-8492-A9A0F9A07794}"/>
              </a:ext>
            </a:extLst>
          </p:cNvPr>
          <p:cNvCxnSpPr>
            <a:cxnSpLocks/>
          </p:cNvCxnSpPr>
          <p:nvPr userDrawn="1"/>
        </p:nvCxnSpPr>
        <p:spPr>
          <a:xfrm flipV="1">
            <a:off x="2" y="3119532"/>
            <a:ext cx="3644507" cy="6261"/>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3504" y="798973"/>
            <a:ext cx="2456260" cy="2247117"/>
          </a:xfrm>
        </p:spPr>
        <p:txBody>
          <a:bodyPr anchor="b">
            <a:normAutofit/>
          </a:bodyPr>
          <a:lstStyle>
            <a:lvl1pPr algn="l">
              <a:defRPr sz="26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82786" y="798976"/>
            <a:ext cx="4509353" cy="5255837"/>
          </a:xfrm>
        </p:spPr>
        <p:txBody>
          <a:bodyPr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83504" y="3205494"/>
            <a:ext cx="2456260" cy="2849319"/>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7/3/2020</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ection Side Header with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E40FBD-9497-0043-A28E-3A828F2414E3}"/>
              </a:ext>
            </a:extLst>
          </p:cNvPr>
          <p:cNvSpPr/>
          <p:nvPr userDrawn="1"/>
        </p:nvSpPr>
        <p:spPr>
          <a:xfrm>
            <a:off x="-1" y="798973"/>
            <a:ext cx="5231050" cy="23268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cxnSp>
        <p:nvCxnSpPr>
          <p:cNvPr id="14" name="Straight Connector 13">
            <a:extLst>
              <a:ext uri="{FF2B5EF4-FFF2-40B4-BE49-F238E27FC236}">
                <a16:creationId xmlns:a16="http://schemas.microsoft.com/office/drawing/2014/main" id="{5FEF6D8A-CF1B-0A44-BC0E-882FF5D57150}"/>
              </a:ext>
            </a:extLst>
          </p:cNvPr>
          <p:cNvCxnSpPr>
            <a:cxnSpLocks/>
          </p:cNvCxnSpPr>
          <p:nvPr userDrawn="1"/>
        </p:nvCxnSpPr>
        <p:spPr>
          <a:xfrm flipV="1">
            <a:off x="1" y="3116401"/>
            <a:ext cx="5225792" cy="9393"/>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405" y="1129513"/>
            <a:ext cx="4149246" cy="1830584"/>
          </a:xfrm>
        </p:spPr>
        <p:txBody>
          <a:bodyPr anchor="b">
            <a:normAutofit/>
          </a:bodyPr>
          <a:lstStyle>
            <a:lvl1pPr>
              <a:defRPr sz="2600">
                <a:solidFill>
                  <a:schemeClr val="bg1"/>
                </a:solidFill>
              </a:defRPr>
            </a:lvl1pPr>
          </a:lstStyle>
          <a:p>
            <a:r>
              <a:rPr lang="en-US" dirty="0"/>
              <a:t>Click to edit Master title style</a:t>
            </a:r>
          </a:p>
        </p:txBody>
      </p:sp>
      <p:sp>
        <p:nvSpPr>
          <p:cNvPr id="3" name="Picture Placeholder 2"/>
          <p:cNvSpPr>
            <a:spLocks noGrp="1" noChangeAspect="1"/>
          </p:cNvSpPr>
          <p:nvPr>
            <p:ph type="pic" idx="1"/>
          </p:nvPr>
        </p:nvSpPr>
        <p:spPr>
          <a:xfrm>
            <a:off x="5449305" y="797578"/>
            <a:ext cx="2841836" cy="5248677"/>
          </a:xfrm>
          <a:solidFill>
            <a:schemeClr val="bg1">
              <a:lumMod val="85000"/>
            </a:schemeClr>
          </a:solidFill>
          <a:ln w="9525" cap="sq">
            <a:noFill/>
            <a:miter lim="800000"/>
          </a:ln>
          <a:effectLst/>
        </p:spPr>
        <p:txBody>
          <a:bodyPr anchor="ctr">
            <a:normAutofit/>
          </a:bodyPr>
          <a:lstStyle>
            <a:lvl1pPr marL="0" indent="0" algn="ctr">
              <a:buNone/>
              <a:defRPr sz="15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087748" y="3145994"/>
            <a:ext cx="4143303" cy="2900261"/>
          </a:xfrm>
        </p:spPr>
        <p:txBody>
          <a:bodyPr>
            <a:normAutofit/>
          </a:bodyPr>
          <a:lstStyle>
            <a:lvl1pPr marL="0" indent="0" algn="l">
              <a:buNone/>
              <a:defRPr sz="1600">
                <a:solidFill>
                  <a:schemeClr val="tx2"/>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2" name="Date Placeholder 4">
            <a:extLst>
              <a:ext uri="{FF2B5EF4-FFF2-40B4-BE49-F238E27FC236}">
                <a16:creationId xmlns:a16="http://schemas.microsoft.com/office/drawing/2014/main" id="{A5AD284B-E3B8-B145-B366-0FD66CCB71BE}"/>
              </a:ext>
            </a:extLst>
          </p:cNvPr>
          <p:cNvSpPr>
            <a:spLocks noGrp="1"/>
          </p:cNvSpPr>
          <p:nvPr>
            <p:ph type="dt" sz="half" idx="10"/>
          </p:nvPr>
        </p:nvSpPr>
        <p:spPr>
          <a:xfrm>
            <a:off x="7490462" y="6213011"/>
            <a:ext cx="800680" cy="308138"/>
          </a:xfrm>
        </p:spPr>
        <p:txBody>
          <a:bodyPr/>
          <a:lstStyle/>
          <a:p>
            <a:fld id="{48A87A34-81AB-432B-8DAE-1953F412C126}" type="datetimeFigureOut">
              <a:rPr lang="en-US" dirty="0"/>
              <a:pPr/>
              <a:t>7/3/2020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686" y="804522"/>
            <a:ext cx="7202456" cy="10492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88686" y="2015734"/>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90462" y="6213011"/>
            <a:ext cx="800680" cy="308138"/>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7/3/2020</a:t>
            </a:fld>
            <a:endParaRPr lang="en-US" dirty="0"/>
          </a:p>
        </p:txBody>
      </p:sp>
      <p:sp>
        <p:nvSpPr>
          <p:cNvPr id="6" name="Slide Number Placeholder 5"/>
          <p:cNvSpPr>
            <a:spLocks noGrp="1"/>
          </p:cNvSpPr>
          <p:nvPr>
            <p:ph type="sldNum" sz="quarter" idx="4"/>
          </p:nvPr>
        </p:nvSpPr>
        <p:spPr>
          <a:xfrm>
            <a:off x="1088686" y="6211950"/>
            <a:ext cx="511109" cy="309201"/>
          </a:xfrm>
          <a:prstGeom prst="rect">
            <a:avLst/>
          </a:prstGeom>
        </p:spPr>
        <p:txBody>
          <a:bodyPr vert="horz" lIns="91440" tIns="45720" rIns="91440" bIns="45720" rtlCol="0" anchor="t"/>
          <a:lstStyle>
            <a:lvl1pPr algn="l">
              <a:defRPr sz="1050">
                <a:solidFill>
                  <a:schemeClr val="bg1">
                    <a:lumMod val="50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1" r:id="rId3"/>
    <p:sldLayoutId id="2147483650" r:id="rId4"/>
    <p:sldLayoutId id="2147483652" r:id="rId5"/>
    <p:sldLayoutId id="2147483653" r:id="rId6"/>
    <p:sldLayoutId id="2147483654" r:id="rId7"/>
    <p:sldLayoutId id="2147483656" r:id="rId8"/>
    <p:sldLayoutId id="2147483657" r:id="rId9"/>
    <p:sldLayoutId id="2147483649" r:id="rId10"/>
    <p:sldLayoutId id="2147483662" r:id="rId11"/>
    <p:sldLayoutId id="2147483663" r:id="rId12"/>
    <p:sldLayoutId id="2147483664" r:id="rId13"/>
    <p:sldLayoutId id="2147483665" r:id="rId14"/>
  </p:sldLayoutIdLst>
  <p:txStyles>
    <p:titleStyle>
      <a:lvl1pPr algn="l" defTabSz="685783"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171446" indent="-171446" algn="l" defTabSz="685783" rtl="0" eaLnBrk="1" latinLnBrk="0" hangingPunct="1">
        <a:lnSpc>
          <a:spcPct val="120000"/>
        </a:lnSpc>
        <a:spcBef>
          <a:spcPts val="750"/>
        </a:spcBef>
        <a:buClr>
          <a:schemeClr val="accent1"/>
        </a:buClr>
        <a:buSzPct val="100000"/>
        <a:buFont typeface="Arial" panose="020B0604020202020204" pitchFamily="34" charset="0"/>
        <a:buChar char="•"/>
        <a:defRPr sz="1600" kern="1200">
          <a:solidFill>
            <a:schemeClr val="bg2">
              <a:lumMod val="25000"/>
            </a:schemeClr>
          </a:solidFill>
          <a:effectLst/>
          <a:latin typeface="+mn-lt"/>
          <a:ea typeface="+mn-ea"/>
          <a:cs typeface="+mn-cs"/>
        </a:defRPr>
      </a:lvl1pPr>
      <a:lvl2pPr marL="51433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400" kern="1200" cap="none" baseline="0">
          <a:solidFill>
            <a:schemeClr val="bg2">
              <a:lumMod val="25000"/>
            </a:schemeClr>
          </a:solidFill>
          <a:effectLst/>
          <a:latin typeface="+mn-lt"/>
          <a:ea typeface="+mn-ea"/>
          <a:cs typeface="+mn-cs"/>
        </a:defRPr>
      </a:lvl2pPr>
      <a:lvl3pPr marL="857228"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bg2">
              <a:lumMod val="25000"/>
            </a:schemeClr>
          </a:solidFill>
          <a:effectLst/>
          <a:latin typeface="+mn-lt"/>
          <a:ea typeface="+mn-ea"/>
          <a:cs typeface="+mn-cs"/>
        </a:defRPr>
      </a:lvl3pPr>
      <a:lvl4pPr marL="1200120"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bg2">
              <a:lumMod val="25000"/>
            </a:schemeClr>
          </a:solidFill>
          <a:effectLst/>
          <a:latin typeface="+mn-lt"/>
          <a:ea typeface="+mn-ea"/>
          <a:cs typeface="+mn-cs"/>
        </a:defRPr>
      </a:lvl4pPr>
      <a:lvl5pPr marL="1543012"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bg2">
              <a:lumMod val="25000"/>
            </a:schemeClr>
          </a:solidFill>
          <a:effectLst/>
          <a:latin typeface="+mn-lt"/>
          <a:ea typeface="+mn-ea"/>
          <a:cs typeface="+mn-cs"/>
        </a:defRPr>
      </a:lvl5pPr>
      <a:lvl6pPr marL="1885903"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795"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686"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577" indent="-171446" algn="l" defTabSz="685783"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240" y="2990742"/>
            <a:ext cx="7462899" cy="2012108"/>
          </a:xfrm>
        </p:spPr>
        <p:txBody>
          <a:bodyPr>
            <a:noAutofit/>
          </a:bodyPr>
          <a:lstStyle/>
          <a:p>
            <a:r>
              <a:rPr lang="en-US" sz="4400" b="1" dirty="0"/>
              <a:t>From Locally Developed ZTC Pathways to Statewide OER Degrees </a:t>
            </a:r>
            <a:br>
              <a:rPr lang="en-US" sz="4400" dirty="0"/>
            </a:br>
            <a:endParaRPr lang="en-US" sz="4400" dirty="0"/>
          </a:p>
        </p:txBody>
      </p:sp>
      <p:sp>
        <p:nvSpPr>
          <p:cNvPr id="3" name="Subtitle 2"/>
          <p:cNvSpPr>
            <a:spLocks noGrp="1"/>
          </p:cNvSpPr>
          <p:nvPr>
            <p:ph type="subTitle" idx="1"/>
          </p:nvPr>
        </p:nvSpPr>
        <p:spPr/>
        <p:txBody>
          <a:bodyPr>
            <a:normAutofit fontScale="92500" lnSpcReduction="10000"/>
          </a:bodyPr>
          <a:lstStyle/>
          <a:p>
            <a:r>
              <a:rPr lang="en-US" dirty="0"/>
              <a:t>ASCCC CURRICULUM INSTITUTE</a:t>
            </a:r>
            <a:br>
              <a:rPr lang="en-US" dirty="0"/>
            </a:br>
            <a:r>
              <a:rPr lang="en-US" dirty="0"/>
              <a:t>Thursday, JULY 9, 2020</a:t>
            </a:r>
            <a:br>
              <a:rPr lang="en-US" dirty="0"/>
            </a:br>
            <a:r>
              <a:rPr lang="en-US" dirty="0"/>
              <a:t>2:45 pm – 4:00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Senate Bill 1359 (Block, 2016)</a:t>
            </a:r>
          </a:p>
        </p:txBody>
      </p:sp>
      <p:sp>
        <p:nvSpPr>
          <p:cNvPr id="3" name="Content Placeholder 2"/>
          <p:cNvSpPr>
            <a:spLocks noGrp="1"/>
          </p:cNvSpPr>
          <p:nvPr>
            <p:ph idx="1"/>
          </p:nvPr>
        </p:nvSpPr>
        <p:spPr/>
        <p:txBody>
          <a:bodyPr>
            <a:normAutofit lnSpcReduction="10000"/>
          </a:bodyPr>
          <a:lstStyle/>
          <a:p>
            <a:r>
              <a:rPr lang="en-US" sz="2400" dirty="0"/>
              <a:t>Requires California Community Colleges and California State Universities and requests the University of California system to clearly highlight, by means that may include a symbol or logo in the online campus course schedule by January 1, 2018 for courses that exclusively use digital course materials that are free of charge to students and therefore not required to be purchased.</a:t>
            </a:r>
          </a:p>
          <a:p>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342" y="5756859"/>
            <a:ext cx="1371600" cy="977900"/>
          </a:xfrm>
          <a:prstGeom prst="rect">
            <a:avLst/>
          </a:prstGeom>
        </p:spPr>
      </p:pic>
    </p:spTree>
    <p:extLst>
      <p:ext uri="{BB962C8B-B14F-4D97-AF65-F5344CB8AC3E}">
        <p14:creationId xmlns:p14="http://schemas.microsoft.com/office/powerpoint/2010/main" val="134686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OER in the Colleges – January 2019</a:t>
            </a:r>
          </a:p>
        </p:txBody>
      </p:sp>
      <p:sp>
        <p:nvSpPr>
          <p:cNvPr id="3" name="Content Placeholder 2"/>
          <p:cNvSpPr>
            <a:spLocks noGrp="1"/>
          </p:cNvSpPr>
          <p:nvPr>
            <p:ph idx="1"/>
          </p:nvPr>
        </p:nvSpPr>
        <p:spPr/>
        <p:txBody>
          <a:bodyPr>
            <a:normAutofit lnSpcReduction="10000"/>
          </a:bodyPr>
          <a:lstStyle/>
          <a:p>
            <a:r>
              <a:rPr lang="en-US" sz="2400" dirty="0"/>
              <a:t>Individual colleges received ZTC grants (23 Colleges)</a:t>
            </a:r>
          </a:p>
          <a:p>
            <a:r>
              <a:rPr lang="en-US" sz="2400" dirty="0"/>
              <a:t>All colleges required to have implemented designation in class schedule to identify courses with no associated text costs (SB 1359)</a:t>
            </a:r>
          </a:p>
          <a:p>
            <a:r>
              <a:rPr lang="en-US" sz="2400" dirty="0"/>
              <a:t>ASCCC OER Task Force &gt;&gt;&gt; ASCCC OER Initiative</a:t>
            </a:r>
          </a:p>
          <a:p>
            <a:pPr lvl="1"/>
            <a:r>
              <a:rPr lang="en-US" sz="2400" dirty="0"/>
              <a:t>Emphasizing resources that serve the state’s needs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Impact of ZTC Funding</a:t>
            </a:r>
          </a:p>
        </p:txBody>
      </p:sp>
      <p:sp>
        <p:nvSpPr>
          <p:cNvPr id="3" name="Content Placeholder 2"/>
          <p:cNvSpPr>
            <a:spLocks noGrp="1"/>
          </p:cNvSpPr>
          <p:nvPr>
            <p:ph idx="1"/>
          </p:nvPr>
        </p:nvSpPr>
        <p:spPr/>
        <p:txBody>
          <a:bodyPr>
            <a:normAutofit/>
          </a:bodyPr>
          <a:lstStyle/>
          <a:p>
            <a:r>
              <a:rPr lang="en-US" sz="2400" dirty="0"/>
              <a:t>Provided funded colleges resources to plan and/or implement a robust ZTC effort</a:t>
            </a:r>
          </a:p>
          <a:p>
            <a:r>
              <a:rPr lang="en-US" sz="2400" dirty="0"/>
              <a:t>Grew college-based conversations on textbook cost barriers</a:t>
            </a:r>
          </a:p>
          <a:p>
            <a:r>
              <a:rPr lang="en-US" sz="2400" dirty="0"/>
              <a:t>Facilitated college data collection efforts</a:t>
            </a:r>
          </a:p>
          <a:p>
            <a:r>
              <a:rPr lang="en-US" sz="2400" dirty="0"/>
              <a:t>Created awareness in multiple disciplines about student total cost of degree/certificate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Local ZTC &gt; Statewide OER Challenges</a:t>
            </a:r>
          </a:p>
        </p:txBody>
      </p:sp>
      <p:sp>
        <p:nvSpPr>
          <p:cNvPr id="3" name="Content Placeholder 2"/>
          <p:cNvSpPr>
            <a:spLocks noGrp="1"/>
          </p:cNvSpPr>
          <p:nvPr>
            <p:ph idx="1"/>
          </p:nvPr>
        </p:nvSpPr>
        <p:spPr/>
        <p:txBody>
          <a:bodyPr>
            <a:normAutofit/>
          </a:bodyPr>
          <a:lstStyle/>
          <a:p>
            <a:r>
              <a:rPr lang="en-US" sz="2400" dirty="0"/>
              <a:t>The focus of ZTC funding was on a pathway to a certificate or degree at a college</a:t>
            </a:r>
          </a:p>
          <a:p>
            <a:r>
              <a:rPr lang="en-US" sz="2400" dirty="0"/>
              <a:t>Possibility of duplicative work</a:t>
            </a:r>
          </a:p>
          <a:p>
            <a:r>
              <a:rPr lang="en-US" sz="2400" dirty="0"/>
              <a:t>Concerns over sustainability </a:t>
            </a:r>
          </a:p>
          <a:p>
            <a:r>
              <a:rPr lang="en-US" sz="2400" dirty="0"/>
              <a:t>Distinctions between ZTC and OER often blurred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OER Needs</a:t>
            </a:r>
          </a:p>
        </p:txBody>
      </p:sp>
      <p:pic>
        <p:nvPicPr>
          <p:cNvPr id="4" name="Content Placeholder 3" descr="puzzle-654956_1920.jpg"/>
          <p:cNvPicPr>
            <a:picLocks noGrp="1" noChangeAspect="1"/>
          </p:cNvPicPr>
          <p:nvPr>
            <p:ph idx="1"/>
          </p:nvPr>
        </p:nvPicPr>
        <p:blipFill>
          <a:blip r:embed="rId3"/>
          <a:srcRect l="-16852" r="-16852"/>
          <a:stretch>
            <a:fillRect/>
          </a:stretch>
        </p:blipFill>
        <p:spPr>
          <a:xfrm>
            <a:off x="1088686" y="1905305"/>
            <a:ext cx="7202456" cy="4039916"/>
          </a:xfrm>
        </p:spPr>
      </p:pic>
      <p:sp>
        <p:nvSpPr>
          <p:cNvPr id="5" name="TextBox 4"/>
          <p:cNvSpPr txBox="1"/>
          <p:nvPr/>
        </p:nvSpPr>
        <p:spPr>
          <a:xfrm>
            <a:off x="2797611" y="6128719"/>
            <a:ext cx="4518510" cy="369332"/>
          </a:xfrm>
          <a:prstGeom prst="rect">
            <a:avLst/>
          </a:prstGeom>
          <a:noFill/>
        </p:spPr>
        <p:txBody>
          <a:bodyPr wrap="square" rtlCol="0">
            <a:spAutoFit/>
          </a:bodyPr>
          <a:lstStyle/>
          <a:p>
            <a:r>
              <a:rPr lang="en-US" dirty="0"/>
              <a:t>Image by </a:t>
            </a:r>
            <a:r>
              <a:rPr lang="en-US" dirty="0" err="1"/>
              <a:t>Hebi</a:t>
            </a:r>
            <a:r>
              <a:rPr lang="en-US" dirty="0"/>
              <a:t> B. from </a:t>
            </a:r>
            <a:r>
              <a:rPr lang="en-US" dirty="0" err="1"/>
              <a:t>Pixabay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OER Needs - Surveys</a:t>
            </a:r>
          </a:p>
        </p:txBody>
      </p:sp>
      <p:sp>
        <p:nvSpPr>
          <p:cNvPr id="3" name="Content Placeholder 2"/>
          <p:cNvSpPr>
            <a:spLocks noGrp="1"/>
          </p:cNvSpPr>
          <p:nvPr>
            <p:ph idx="1"/>
          </p:nvPr>
        </p:nvSpPr>
        <p:spPr>
          <a:xfrm>
            <a:off x="1088686" y="2015732"/>
            <a:ext cx="7202456" cy="4708918"/>
          </a:xfrm>
        </p:spPr>
        <p:txBody>
          <a:bodyPr>
            <a:normAutofit fontScale="62500" lnSpcReduction="20000"/>
          </a:bodyPr>
          <a:lstStyle/>
          <a:p>
            <a:r>
              <a:rPr lang="en-US" sz="4000" dirty="0"/>
              <a:t>OER Awareness &gt;&gt; Discipline-based OER Use</a:t>
            </a:r>
          </a:p>
          <a:p>
            <a:r>
              <a:rPr lang="en-US" sz="4000" b="1" dirty="0"/>
              <a:t>Cohort 1 (Fall 2018) - </a:t>
            </a:r>
            <a:r>
              <a:rPr lang="en-US" sz="4000" dirty="0"/>
              <a:t>Child Development/Early Childhood Education, Communication Studies, Computer Science, English, Math, Psychology, Sociology</a:t>
            </a:r>
          </a:p>
          <a:p>
            <a:r>
              <a:rPr lang="en-US" sz="4000" b="1" dirty="0"/>
              <a:t>Cohort 2 (Spring 2019) – </a:t>
            </a:r>
            <a:r>
              <a:rPr lang="en-US" sz="4000" dirty="0"/>
              <a:t>Accounting, Art History, Biology, Business, Economics, Geography, History, Nursing, Office Technology, Political Science</a:t>
            </a:r>
          </a:p>
          <a:p>
            <a:r>
              <a:rPr lang="en-US" sz="4000" b="1" dirty="0"/>
              <a:t>Cohort 3 (Fall 2019) </a:t>
            </a:r>
            <a:r>
              <a:rPr lang="en-US" sz="4000" dirty="0"/>
              <a:t>– Anthropology, Music, Philosophy</a:t>
            </a:r>
          </a:p>
          <a:p>
            <a:pPr lvl="1"/>
            <a:endParaRPr 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OER Needs</a:t>
            </a:r>
          </a:p>
        </p:txBody>
      </p:sp>
      <p:sp>
        <p:nvSpPr>
          <p:cNvPr id="3" name="Content Placeholder 2"/>
          <p:cNvSpPr>
            <a:spLocks noGrp="1"/>
          </p:cNvSpPr>
          <p:nvPr>
            <p:ph idx="1"/>
          </p:nvPr>
        </p:nvSpPr>
        <p:spPr>
          <a:xfrm>
            <a:off x="1088686" y="2015731"/>
            <a:ext cx="7202456" cy="4489843"/>
          </a:xfrm>
        </p:spPr>
        <p:txBody>
          <a:bodyPr>
            <a:normAutofit lnSpcReduction="10000"/>
          </a:bodyPr>
          <a:lstStyle/>
          <a:p>
            <a:r>
              <a:rPr lang="en-US" sz="2400" dirty="0"/>
              <a:t>Letters of Interest / Letters of Intent to Submit</a:t>
            </a:r>
          </a:p>
          <a:p>
            <a:r>
              <a:rPr lang="en-US" sz="2400" dirty="0"/>
              <a:t>Request for Proposals</a:t>
            </a:r>
            <a:endParaRPr lang="en-US" sz="2200" dirty="0"/>
          </a:p>
          <a:p>
            <a:pPr lvl="1"/>
            <a:r>
              <a:rPr lang="en-US" sz="2200" dirty="0"/>
              <a:t>What do you need to make moving to OER possible?</a:t>
            </a:r>
          </a:p>
          <a:p>
            <a:r>
              <a:rPr lang="en-US" sz="2400" dirty="0"/>
              <a:t>Conversations</a:t>
            </a:r>
          </a:p>
          <a:p>
            <a:r>
              <a:rPr lang="en-US" sz="2400" dirty="0"/>
              <a:t>Random searches</a:t>
            </a:r>
          </a:p>
          <a:p>
            <a:r>
              <a:rPr lang="en-US" sz="2400" dirty="0"/>
              <a:t>ZTC pathways</a:t>
            </a:r>
          </a:p>
          <a:p>
            <a:r>
              <a:rPr lang="en-US" sz="2400" dirty="0"/>
              <a:t>Cool4Ed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gic-cube-1976725_1920.jpg"/>
          <p:cNvPicPr>
            <a:picLocks noChangeAspect="1"/>
          </p:cNvPicPr>
          <p:nvPr/>
        </p:nvPicPr>
        <p:blipFill>
          <a:blip r:embed="rId3"/>
          <a:stretch>
            <a:fillRect/>
          </a:stretch>
        </p:blipFill>
        <p:spPr>
          <a:xfrm>
            <a:off x="1645920" y="2015731"/>
            <a:ext cx="5852160" cy="3026664"/>
          </a:xfrm>
          <a:prstGeom prst="rect">
            <a:avLst/>
          </a:prstGeom>
        </p:spPr>
      </p:pic>
      <p:sp>
        <p:nvSpPr>
          <p:cNvPr id="5" name="Rectangle 4"/>
          <p:cNvSpPr/>
          <p:nvPr/>
        </p:nvSpPr>
        <p:spPr>
          <a:xfrm>
            <a:off x="1645920" y="5098064"/>
            <a:ext cx="6331435" cy="646331"/>
          </a:xfrm>
          <a:prstGeom prst="rect">
            <a:avLst/>
          </a:prstGeom>
        </p:spPr>
        <p:txBody>
          <a:bodyPr wrap="square">
            <a:spAutoFit/>
          </a:bodyPr>
          <a:lstStyle/>
          <a:p>
            <a:pPr algn="ctr"/>
            <a:r>
              <a:rPr lang="en-US" dirty="0"/>
              <a:t>Image by “Selling of my photos with </a:t>
            </a:r>
            <a:r>
              <a:rPr lang="en-US" dirty="0" err="1"/>
              <a:t>StockAgencies</a:t>
            </a:r>
            <a:r>
              <a:rPr lang="en-US" dirty="0"/>
              <a:t> is not permitted” from </a:t>
            </a:r>
            <a:r>
              <a:rPr lang="en-US" dirty="0" err="1"/>
              <a:t>Pixabay</a:t>
            </a:r>
            <a:endParaRPr lang="en-US" dirty="0"/>
          </a:p>
        </p:txBody>
      </p:sp>
      <p:sp>
        <p:nvSpPr>
          <p:cNvPr id="6" name="Title 5"/>
          <p:cNvSpPr>
            <a:spLocks noGrp="1"/>
          </p:cNvSpPr>
          <p:nvPr>
            <p:ph type="title"/>
          </p:nvPr>
        </p:nvSpPr>
        <p:spPr/>
        <p:txBody>
          <a:bodyPr>
            <a:normAutofit/>
          </a:bodyPr>
          <a:lstStyle/>
          <a:p>
            <a:r>
              <a:rPr lang="en-US" sz="3200" dirty="0"/>
              <a:t>Is the solution there, but I can’t see 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OER Degrees</a:t>
            </a:r>
          </a:p>
        </p:txBody>
      </p:sp>
      <p:sp>
        <p:nvSpPr>
          <p:cNvPr id="3" name="Content Placeholder 2"/>
          <p:cNvSpPr>
            <a:spLocks noGrp="1"/>
          </p:cNvSpPr>
          <p:nvPr>
            <p:ph idx="1"/>
          </p:nvPr>
        </p:nvSpPr>
        <p:spPr/>
        <p:txBody>
          <a:bodyPr>
            <a:normAutofit/>
          </a:bodyPr>
          <a:lstStyle/>
          <a:p>
            <a:r>
              <a:rPr lang="en-US" sz="2800" dirty="0"/>
              <a:t>How do you identify OER for a degree that works for 114 colleges?</a:t>
            </a:r>
          </a:p>
          <a:p>
            <a:r>
              <a:rPr lang="en-US" sz="2800" dirty="0"/>
              <a:t>How do you identify OER for general education courses that transfer?</a:t>
            </a:r>
          </a:p>
          <a:p>
            <a:r>
              <a:rPr lang="en-US" sz="2800" dirty="0"/>
              <a:t>114 colleges in 72 districts – and only some of the multi-college districts share curriculum</a:t>
            </a:r>
          </a:p>
          <a:p>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Identifying Comparable Curriculum</a:t>
            </a:r>
          </a:p>
        </p:txBody>
      </p:sp>
      <p:sp>
        <p:nvSpPr>
          <p:cNvPr id="3" name="Content Placeholder 2"/>
          <p:cNvSpPr>
            <a:spLocks noGrp="1"/>
          </p:cNvSpPr>
          <p:nvPr>
            <p:ph idx="1"/>
          </p:nvPr>
        </p:nvSpPr>
        <p:spPr>
          <a:xfrm>
            <a:off x="1088686" y="2015732"/>
            <a:ext cx="7202456" cy="4842268"/>
          </a:xfrm>
        </p:spPr>
        <p:txBody>
          <a:bodyPr>
            <a:noAutofit/>
          </a:bodyPr>
          <a:lstStyle/>
          <a:p>
            <a:r>
              <a:rPr lang="en-US" sz="2100" dirty="0"/>
              <a:t>Course Identification Numbering System (C-ID; </a:t>
            </a:r>
            <a:r>
              <a:rPr lang="en-US" sz="2100" dirty="0" err="1"/>
              <a:t>c-id.net</a:t>
            </a:r>
            <a:r>
              <a:rPr lang="en-US" sz="2100" dirty="0"/>
              <a:t>)</a:t>
            </a:r>
          </a:p>
          <a:p>
            <a:pPr lvl="1"/>
            <a:r>
              <a:rPr lang="en-US" sz="2100" dirty="0"/>
              <a:t> A set of descriptors used to identify common courses</a:t>
            </a:r>
          </a:p>
          <a:p>
            <a:r>
              <a:rPr lang="en-US" sz="2100" dirty="0"/>
              <a:t>Associate Degrees for Transfer (</a:t>
            </a:r>
            <a:r>
              <a:rPr lang="en-US" sz="2100" dirty="0" err="1"/>
              <a:t>ADTs</a:t>
            </a:r>
            <a:r>
              <a:rPr lang="en-US" sz="2100" dirty="0"/>
              <a:t>)</a:t>
            </a:r>
          </a:p>
          <a:p>
            <a:pPr lvl="1"/>
            <a:r>
              <a:rPr lang="en-US" sz="2100" dirty="0"/>
              <a:t>Degrees established through legislation that guarantee transfer into the California State University System (CSU)</a:t>
            </a:r>
          </a:p>
          <a:p>
            <a:pPr lvl="1"/>
            <a:r>
              <a:rPr lang="en-US" sz="2100" dirty="0"/>
              <a:t>Most of the courses in the </a:t>
            </a:r>
            <a:r>
              <a:rPr lang="en-US" sz="2100" dirty="0" err="1"/>
              <a:t>ADTs</a:t>
            </a:r>
            <a:r>
              <a:rPr lang="en-US" sz="2100" dirty="0"/>
              <a:t> are described by C-ID</a:t>
            </a:r>
          </a:p>
          <a:p>
            <a:pPr lvl="1"/>
            <a:r>
              <a:rPr lang="en-US" sz="2100" dirty="0"/>
              <a:t>Transferable general education patterns – for the CSU and the University of California – have been existence for decades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a:t>
            </a:r>
          </a:p>
        </p:txBody>
      </p:sp>
      <p:sp>
        <p:nvSpPr>
          <p:cNvPr id="5" name="Content Placeholder 4"/>
          <p:cNvSpPr>
            <a:spLocks noGrp="1"/>
          </p:cNvSpPr>
          <p:nvPr>
            <p:ph idx="1"/>
          </p:nvPr>
        </p:nvSpPr>
        <p:spPr/>
        <p:txBody>
          <a:bodyPr>
            <a:normAutofit fontScale="92500" lnSpcReduction="10000"/>
          </a:bodyPr>
          <a:lstStyle/>
          <a:p>
            <a:r>
              <a:rPr lang="en-US" sz="3600" dirty="0"/>
              <a:t>Welcome!</a:t>
            </a:r>
          </a:p>
          <a:p>
            <a:r>
              <a:rPr lang="en-US" sz="3600" dirty="0"/>
              <a:t>A </a:t>
            </a:r>
            <a:r>
              <a:rPr lang="en-US" sz="3600" b="1" i="1" dirty="0"/>
              <a:t>Brief</a:t>
            </a:r>
            <a:r>
              <a:rPr lang="en-US" sz="3600" dirty="0"/>
              <a:t> History of Textbook Affordability/OER in the </a:t>
            </a:r>
            <a:r>
              <a:rPr lang="en-US" sz="3600" dirty="0" err="1"/>
              <a:t>CCCs</a:t>
            </a:r>
            <a:endParaRPr lang="en-US" sz="3600" dirty="0"/>
          </a:p>
          <a:p>
            <a:r>
              <a:rPr lang="en-US" sz="3600" dirty="0"/>
              <a:t>ZTC &gt; OER Challenges</a:t>
            </a:r>
          </a:p>
          <a:p>
            <a:r>
              <a:rPr lang="en-US" sz="3600" dirty="0"/>
              <a:t>Identifying OER needs</a:t>
            </a:r>
          </a:p>
          <a:p>
            <a:r>
              <a:rPr lang="en-US" sz="3600" dirty="0"/>
              <a:t>Mapping OER</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86" y="239591"/>
            <a:ext cx="7202456" cy="893111"/>
          </a:xfrm>
        </p:spPr>
        <p:txBody>
          <a:bodyPr/>
          <a:lstStyle/>
          <a:p>
            <a:r>
              <a:rPr lang="en-US" dirty="0"/>
              <a:t>Transfer Model Curriculum (TMC)</a:t>
            </a:r>
          </a:p>
        </p:txBody>
      </p:sp>
      <p:pic>
        <p:nvPicPr>
          <p:cNvPr id="6" name="Content Placeholder 5">
            <a:extLst>
              <a:ext uri="{FF2B5EF4-FFF2-40B4-BE49-F238E27FC236}">
                <a16:creationId xmlns:a16="http://schemas.microsoft.com/office/drawing/2014/main" id="{93DAE09A-683C-4F09-9444-27FEF99D9585}"/>
              </a:ext>
            </a:extLst>
          </p:cNvPr>
          <p:cNvPicPr>
            <a:picLocks noGrp="1" noChangeAspect="1"/>
          </p:cNvPicPr>
          <p:nvPr>
            <p:ph idx="1"/>
          </p:nvPr>
        </p:nvPicPr>
        <p:blipFill>
          <a:blip r:embed="rId3"/>
          <a:stretch>
            <a:fillRect/>
          </a:stretch>
        </p:blipFill>
        <p:spPr>
          <a:xfrm>
            <a:off x="1923483" y="1257841"/>
            <a:ext cx="5473691" cy="5488647"/>
          </a:xfrm>
          <a:prstGeom prst="rect">
            <a:avLst/>
          </a:prstGeo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20-03-03 at 12.51.27 PM.png"/>
          <p:cNvPicPr>
            <a:picLocks noChangeAspect="1"/>
          </p:cNvPicPr>
          <p:nvPr/>
        </p:nvPicPr>
        <p:blipFill>
          <a:blip r:embed="rId3"/>
          <a:stretch>
            <a:fillRect/>
          </a:stretch>
        </p:blipFill>
        <p:spPr>
          <a:xfrm>
            <a:off x="482518" y="0"/>
            <a:ext cx="8178963"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AFC8B-C6EF-4250-94F2-02B386889241}"/>
              </a:ext>
            </a:extLst>
          </p:cNvPr>
          <p:cNvPicPr>
            <a:picLocks noChangeAspect="1"/>
          </p:cNvPicPr>
          <p:nvPr/>
        </p:nvPicPr>
        <p:blipFill>
          <a:blip r:embed="rId3"/>
          <a:stretch>
            <a:fillRect/>
          </a:stretch>
        </p:blipFill>
        <p:spPr>
          <a:xfrm>
            <a:off x="0" y="91266"/>
            <a:ext cx="9144000" cy="667546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3-03 at 12.54.17 PM.png"/>
          <p:cNvPicPr>
            <a:picLocks noChangeAspect="1"/>
          </p:cNvPicPr>
          <p:nvPr/>
        </p:nvPicPr>
        <p:blipFill>
          <a:blip r:embed="rId3"/>
          <a:stretch>
            <a:fillRect/>
          </a:stretch>
        </p:blipFill>
        <p:spPr>
          <a:xfrm>
            <a:off x="1353817" y="0"/>
            <a:ext cx="6436366"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Next steps?</a:t>
            </a:r>
          </a:p>
        </p:txBody>
      </p:sp>
      <p:sp>
        <p:nvSpPr>
          <p:cNvPr id="3" name="Content Placeholder 2"/>
          <p:cNvSpPr>
            <a:spLocks noGrp="1"/>
          </p:cNvSpPr>
          <p:nvPr>
            <p:ph idx="1"/>
          </p:nvPr>
        </p:nvSpPr>
        <p:spPr/>
        <p:txBody>
          <a:bodyPr>
            <a:normAutofit/>
          </a:bodyPr>
          <a:lstStyle/>
          <a:p>
            <a:r>
              <a:rPr lang="en-US" sz="2400" dirty="0"/>
              <a:t>Confirm “holes”</a:t>
            </a:r>
          </a:p>
          <a:p>
            <a:r>
              <a:rPr lang="en-US" sz="2400" dirty="0"/>
              <a:t>Establish mechanisms to prioritize work </a:t>
            </a:r>
          </a:p>
          <a:p>
            <a:r>
              <a:rPr lang="en-US" sz="2400" dirty="0"/>
              <a:t>Encourage establishment of local OER degree goals</a:t>
            </a:r>
          </a:p>
          <a:p>
            <a:r>
              <a:rPr lang="en-US" sz="2400" dirty="0"/>
              <a:t>Determine how to support local efforts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omplishment-ceremony-education-graduation-267885.jpg"/>
          <p:cNvPicPr>
            <a:picLocks noChangeAspect="1"/>
          </p:cNvPicPr>
          <p:nvPr/>
        </p:nvPicPr>
        <p:blipFill>
          <a:blip r:embed="rId3"/>
          <a:stretch>
            <a:fillRect/>
          </a:stretch>
        </p:blipFill>
        <p:spPr>
          <a:xfrm>
            <a:off x="0" y="0"/>
            <a:ext cx="9144000" cy="6096000"/>
          </a:xfrm>
          <a:prstGeom prst="rect">
            <a:avLst/>
          </a:prstGeom>
        </p:spPr>
      </p:pic>
      <p:sp>
        <p:nvSpPr>
          <p:cNvPr id="5" name="Rectangle 4"/>
          <p:cNvSpPr/>
          <p:nvPr/>
        </p:nvSpPr>
        <p:spPr>
          <a:xfrm>
            <a:off x="2286000" y="5972280"/>
            <a:ext cx="4572000" cy="646331"/>
          </a:xfrm>
          <a:prstGeom prst="rect">
            <a:avLst/>
          </a:prstGeom>
        </p:spPr>
        <p:txBody>
          <a:bodyPr>
            <a:spAutoFit/>
          </a:bodyPr>
          <a:lstStyle/>
          <a:p>
            <a:endParaRPr lang="en-US" dirty="0"/>
          </a:p>
          <a:p>
            <a:pPr algn="ctr"/>
            <a:r>
              <a:rPr lang="en-US" dirty="0"/>
              <a:t>Photo by </a:t>
            </a:r>
            <a:r>
              <a:rPr lang="en-US" dirty="0" err="1"/>
              <a:t>Pixabay</a:t>
            </a:r>
            <a:r>
              <a:rPr lang="en-US" dirty="0"/>
              <a:t> from </a:t>
            </a:r>
            <a:r>
              <a:rPr lang="en-US" dirty="0" err="1"/>
              <a:t>Pexels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sz="2400" dirty="0"/>
              <a:t>Amanda Taintor, ASCCC OERI Regional Lead</a:t>
            </a:r>
          </a:p>
          <a:p>
            <a:r>
              <a:rPr lang="en-US" sz="2400" dirty="0"/>
              <a:t>Jennifer Paris, ASCCC OERI Regional Lead</a:t>
            </a:r>
          </a:p>
          <a:p>
            <a:endParaRPr lang="en-US" dirty="0"/>
          </a:p>
        </p:txBody>
      </p:sp>
      <p:pic>
        <p:nvPicPr>
          <p:cNvPr id="4" name="Picture 3" descr="sea-and-rock-formation-photo-981451.jpg"/>
          <p:cNvPicPr>
            <a:picLocks noChangeAspect="1"/>
          </p:cNvPicPr>
          <p:nvPr/>
        </p:nvPicPr>
        <p:blipFill>
          <a:blip r:embed="rId3"/>
          <a:stretch>
            <a:fillRect/>
          </a:stretch>
        </p:blipFill>
        <p:spPr>
          <a:xfrm>
            <a:off x="2465000" y="3285214"/>
            <a:ext cx="4187848" cy="2645920"/>
          </a:xfrm>
          <a:prstGeom prst="rect">
            <a:avLst/>
          </a:prstGeom>
        </p:spPr>
      </p:pic>
      <p:sp>
        <p:nvSpPr>
          <p:cNvPr id="5" name="Rectangle 4"/>
          <p:cNvSpPr/>
          <p:nvPr/>
        </p:nvSpPr>
        <p:spPr>
          <a:xfrm>
            <a:off x="2465000" y="5931134"/>
            <a:ext cx="4572000" cy="646331"/>
          </a:xfrm>
          <a:prstGeom prst="rect">
            <a:avLst/>
          </a:prstGeom>
        </p:spPr>
        <p:txBody>
          <a:bodyPr>
            <a:spAutoFit/>
          </a:bodyPr>
          <a:lstStyle/>
          <a:p>
            <a:endParaRPr lang="en-US" dirty="0"/>
          </a:p>
          <a:p>
            <a:r>
              <a:rPr lang="en-US" dirty="0"/>
              <a:t>Photo by </a:t>
            </a:r>
            <a:r>
              <a:rPr lang="en-US" dirty="0" err="1"/>
              <a:t>Anand</a:t>
            </a:r>
            <a:r>
              <a:rPr lang="en-US" dirty="0"/>
              <a:t> </a:t>
            </a:r>
            <a:r>
              <a:rPr lang="en-US" dirty="0" err="1"/>
              <a:t>Dandekar</a:t>
            </a:r>
            <a:r>
              <a:rPr lang="en-US" dirty="0"/>
              <a:t> from </a:t>
            </a:r>
            <a:r>
              <a:rPr lang="en-US" dirty="0" err="1"/>
              <a:t>Pexels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3" name="Content Placeholder 2"/>
          <p:cNvSpPr>
            <a:spLocks noGrp="1"/>
          </p:cNvSpPr>
          <p:nvPr>
            <p:ph idx="1"/>
          </p:nvPr>
        </p:nvSpPr>
        <p:spPr>
          <a:xfrm>
            <a:off x="1088686" y="2015735"/>
            <a:ext cx="7202456" cy="4727965"/>
          </a:xfrm>
        </p:spPr>
        <p:txBody>
          <a:bodyPr>
            <a:normAutofit/>
          </a:bodyPr>
          <a:lstStyle/>
          <a:p>
            <a:r>
              <a:rPr lang="en-US" sz="2400" dirty="0"/>
              <a:t>CCC = California Community College</a:t>
            </a:r>
          </a:p>
          <a:p>
            <a:r>
              <a:rPr lang="en-US" sz="2400" dirty="0"/>
              <a:t>CSU = California State University</a:t>
            </a:r>
          </a:p>
          <a:p>
            <a:r>
              <a:rPr lang="en-US" sz="2400" dirty="0"/>
              <a:t>UC = University of California</a:t>
            </a:r>
          </a:p>
          <a:p>
            <a:r>
              <a:rPr lang="en-US" sz="2400" dirty="0"/>
              <a:t>ASCCC = Academic Senate for California Community Colleges</a:t>
            </a:r>
          </a:p>
          <a:p>
            <a:r>
              <a:rPr lang="en-US" sz="2400" dirty="0"/>
              <a:t>CA-OERC = California Open Educational Resources Council</a:t>
            </a:r>
          </a:p>
          <a:p>
            <a:r>
              <a:rPr lang="en-US" sz="2400" dirty="0"/>
              <a:t>C-ID = Course Identification Numbering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p:nvPr/>
        </p:nvSpPr>
        <p:spPr>
          <a:xfrm>
            <a:off x="0" y="2015732"/>
            <a:ext cx="8915400" cy="4315362"/>
          </a:xfrm>
          <a:prstGeom prst="rect">
            <a:avLst/>
          </a:prstGeom>
          <a:noFill/>
          <a:ln w="76200" cap="flat">
            <a:noFill/>
            <a:prstDash val="solid"/>
            <a:round/>
            <a:headEnd type="none" w="med" len="med"/>
            <a:tailEnd type="none" w="med" len="med"/>
          </a:ln>
        </p:spPr>
        <p:txBody>
          <a:bodyPr lIns="274300" tIns="182875" rIns="274300" bIns="182875" anchor="t" anchorCtr="0">
            <a:noAutofit/>
          </a:bodyPr>
          <a:lstStyle/>
          <a:p>
            <a:pPr marL="457200" indent="-457200">
              <a:buClr>
                <a:schemeClr val="accent1"/>
              </a:buClr>
              <a:buSzPct val="100000"/>
              <a:buFont typeface="Arial"/>
              <a:buChar char="•"/>
            </a:pPr>
            <a:endParaRPr sz="2800" b="0" i="0" u="none" strike="noStrike" cap="none" baseline="0" dirty="0">
              <a:solidFill>
                <a:schemeClr val="dk1"/>
              </a:solidFill>
              <a:latin typeface="+mn-lt"/>
              <a:ea typeface="Calibri"/>
              <a:cs typeface="Calibri"/>
              <a:sym typeface="Calibri"/>
            </a:endParaRPr>
          </a:p>
        </p:txBody>
      </p:sp>
      <p:sp>
        <p:nvSpPr>
          <p:cNvPr id="4" name="Title 3"/>
          <p:cNvSpPr>
            <a:spLocks noGrp="1"/>
          </p:cNvSpPr>
          <p:nvPr>
            <p:ph type="title"/>
          </p:nvPr>
        </p:nvSpPr>
        <p:spPr/>
        <p:txBody>
          <a:bodyPr>
            <a:noAutofit/>
          </a:bodyPr>
          <a:lstStyle/>
          <a:p>
            <a:r>
              <a:rPr lang="en-US" sz="3200" dirty="0"/>
              <a:t>Historical backdrop</a:t>
            </a:r>
          </a:p>
        </p:txBody>
      </p:sp>
      <p:sp>
        <p:nvSpPr>
          <p:cNvPr id="5" name="Content Placeholder 4"/>
          <p:cNvSpPr>
            <a:spLocks noGrp="1"/>
          </p:cNvSpPr>
          <p:nvPr>
            <p:ph idx="1"/>
          </p:nvPr>
        </p:nvSpPr>
        <p:spPr/>
        <p:txBody>
          <a:bodyPr>
            <a:noAutofit/>
          </a:bodyPr>
          <a:lstStyle/>
          <a:p>
            <a:pPr marL="457200" indent="-457200">
              <a:lnSpc>
                <a:spcPct val="100000"/>
              </a:lnSpc>
              <a:buFont typeface="Arial"/>
              <a:buChar char="•"/>
            </a:pPr>
            <a:r>
              <a:rPr lang="en-US" sz="2400" dirty="0"/>
              <a:t>SB 1052/1053, CA-OER Council, and Open Source Digital Library</a:t>
            </a:r>
          </a:p>
          <a:p>
            <a:pPr marL="800091" lvl="1" indent="-457200">
              <a:lnSpc>
                <a:spcPct val="100000"/>
              </a:lnSpc>
              <a:buFont typeface="Arial"/>
              <a:buChar char="•"/>
            </a:pPr>
            <a:r>
              <a:rPr lang="en-US" sz="2200" dirty="0"/>
              <a:t>SB 1052 and SB 1053 (Steinberg, 2012) were approved for the California public higher education systems to create an online library of open educational resources and open textbooks</a:t>
            </a:r>
            <a:endParaRPr lang="en-US" sz="2200" dirty="0">
              <a:ea typeface="Calibri"/>
              <a:cs typeface="Arial" panose="020B0604020202020204" pitchFamily="34" charset="0"/>
              <a:sym typeface="Calibri"/>
            </a:endParaRPr>
          </a:p>
          <a:p>
            <a:pPr marL="800091" lvl="1" indent="-457200">
              <a:lnSpc>
                <a:spcPct val="100000"/>
              </a:lnSpc>
              <a:buFont typeface="Arial"/>
              <a:buChar char="•"/>
            </a:pPr>
            <a:r>
              <a:rPr lang="en-US" sz="2200" dirty="0">
                <a:ea typeface="Calibri"/>
                <a:cs typeface="Arial" panose="020B0604020202020204" pitchFamily="34" charset="0"/>
                <a:sym typeface="Calibri"/>
              </a:rPr>
              <a:t>SB 1052 </a:t>
            </a:r>
            <a:r>
              <a:rPr lang="en-US" sz="2200" dirty="0"/>
              <a:t>authorized creation of CA-OER Council with the goal of identifying OER materials for 50 high impact courses across UC, CSU, and </a:t>
            </a:r>
            <a:r>
              <a:rPr lang="en-US" sz="2200" dirty="0" err="1"/>
              <a:t>CCCs</a:t>
            </a:r>
            <a:endParaRPr lang="en-US" sz="2200" dirty="0">
              <a:ea typeface="Calibri"/>
              <a:cs typeface="Arial" panose="020B0604020202020204" pitchFamily="34" charset="0"/>
              <a:sym typeface="Calibri"/>
            </a:endParaRPr>
          </a:p>
          <a:p>
            <a:pPr marL="800091" lvl="1" indent="-457200">
              <a:lnSpc>
                <a:spcPct val="100000"/>
              </a:lnSpc>
              <a:buFont typeface="Arial"/>
              <a:buChar char="•"/>
            </a:pPr>
            <a:r>
              <a:rPr lang="en-US" sz="2200" dirty="0">
                <a:ea typeface="Calibri"/>
                <a:cs typeface="Arial" panose="020B0604020202020204" pitchFamily="34" charset="0"/>
                <a:sym typeface="Calibri"/>
              </a:rPr>
              <a:t>SB1053 </a:t>
            </a:r>
            <a:r>
              <a:rPr lang="en-US" sz="2200" dirty="0"/>
              <a:t>authorized development of a CA Open Source Digital Library</a:t>
            </a:r>
            <a:endParaRPr lang="en-US" sz="2200" dirty="0">
              <a:ea typeface="Calibri"/>
              <a:cs typeface="Calibri"/>
              <a:sym typeface="Calibri"/>
            </a:endParaRPr>
          </a:p>
          <a:p>
            <a:pPr>
              <a:buNone/>
            </a:pPr>
            <a:endParaRPr lang="en-US" sz="2400"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Resulting in…….</a:t>
            </a:r>
          </a:p>
        </p:txBody>
      </p:sp>
      <p:sp>
        <p:nvSpPr>
          <p:cNvPr id="6" name="Content Placeholder 5"/>
          <p:cNvSpPr>
            <a:spLocks noGrp="1"/>
          </p:cNvSpPr>
          <p:nvPr>
            <p:ph idx="1"/>
          </p:nvPr>
        </p:nvSpPr>
        <p:spPr>
          <a:xfrm>
            <a:off x="524552" y="2015732"/>
            <a:ext cx="7997118" cy="4039916"/>
          </a:xfrm>
        </p:spPr>
        <p:txBody>
          <a:bodyPr/>
          <a:lstStyle/>
          <a:p>
            <a:pPr marL="285750" indent="-285750">
              <a:lnSpc>
                <a:spcPct val="100000"/>
              </a:lnSpc>
              <a:buFont typeface="Arial"/>
              <a:buChar char="•"/>
            </a:pPr>
            <a:r>
              <a:rPr lang="en-US" sz="2400" dirty="0"/>
              <a:t>Identified available free and open digital texts for 50 high impact courses</a:t>
            </a:r>
          </a:p>
          <a:p>
            <a:pPr marL="285750" indent="-285750">
              <a:lnSpc>
                <a:spcPct val="100000"/>
              </a:lnSpc>
              <a:buFont typeface="Arial"/>
              <a:buChar char="•"/>
            </a:pPr>
            <a:r>
              <a:rPr lang="en-US" sz="2400" dirty="0"/>
              <a:t>Created and administered a rigorous review process</a:t>
            </a:r>
          </a:p>
          <a:p>
            <a:pPr marL="285750" indent="-285750">
              <a:lnSpc>
                <a:spcPct val="100000"/>
              </a:lnSpc>
              <a:buFont typeface="Arial"/>
              <a:buChar char="•"/>
            </a:pPr>
            <a:r>
              <a:rPr lang="en-US" sz="2400" dirty="0"/>
              <a:t>Established </a:t>
            </a:r>
            <a:r>
              <a:rPr lang="en-US" sz="2400" dirty="0">
                <a:effectLst>
                  <a:outerShdw blurRad="38100" dist="38100" dir="2700000" algn="tl">
                    <a:srgbClr val="000000">
                      <a:alpha val="43137"/>
                    </a:srgbClr>
                  </a:outerShdw>
                </a:effectLst>
              </a:rPr>
              <a:t>COOL4Ed.org</a:t>
            </a:r>
            <a:r>
              <a:rPr lang="en-US" sz="2400" dirty="0"/>
              <a:t> as a repository for free and open digital texts and their reviews</a:t>
            </a:r>
            <a:endParaRPr lang="en-US" sz="2400" dirty="0">
              <a:effectLst>
                <a:outerShdw blurRad="38100" dist="38100" dir="2700000" algn="tl">
                  <a:srgbClr val="000000">
                    <a:alpha val="43137"/>
                  </a:srgbClr>
                </a:outerShdw>
              </a:effectLst>
            </a:endParaRPr>
          </a:p>
          <a:p>
            <a:pPr>
              <a:buNone/>
            </a:pPr>
            <a:endParaRPr lang="en-US" dirty="0"/>
          </a:p>
        </p:txBody>
      </p:sp>
      <p:pic>
        <p:nvPicPr>
          <p:cNvPr id="7" name="Picture 6" descr="Screen Shot 2020-03-03 at 1.00.37 PM.png"/>
          <p:cNvPicPr>
            <a:picLocks noChangeAspect="1"/>
          </p:cNvPicPr>
          <p:nvPr/>
        </p:nvPicPr>
        <p:blipFill>
          <a:blip r:embed="rId3"/>
          <a:stretch>
            <a:fillRect/>
          </a:stretch>
        </p:blipFill>
        <p:spPr>
          <a:xfrm>
            <a:off x="0" y="4131824"/>
            <a:ext cx="9144000" cy="3064084"/>
          </a:xfrm>
          <a:prstGeom prst="rect">
            <a:avLst/>
          </a:prstGeom>
        </p:spPr>
      </p:pic>
    </p:spTree>
    <p:extLst>
      <p:ext uri="{BB962C8B-B14F-4D97-AF65-F5344CB8AC3E}">
        <p14:creationId xmlns:p14="http://schemas.microsoft.com/office/powerpoint/2010/main" val="281225279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AB 798 (Bonilla, 2015)</a:t>
            </a:r>
            <a:br>
              <a:rPr lang="en-US" sz="3200" dirty="0"/>
            </a:br>
            <a:r>
              <a:rPr lang="en-US" sz="3200" dirty="0"/>
              <a:t>College Textbook Affordability Act</a:t>
            </a:r>
          </a:p>
        </p:txBody>
      </p:sp>
      <p:sp>
        <p:nvSpPr>
          <p:cNvPr id="6" name="Content Placeholder 5"/>
          <p:cNvSpPr>
            <a:spLocks noGrp="1"/>
          </p:cNvSpPr>
          <p:nvPr>
            <p:ph idx="1"/>
          </p:nvPr>
        </p:nvSpPr>
        <p:spPr/>
        <p:txBody>
          <a:bodyPr>
            <a:normAutofit fontScale="77500" lnSpcReduction="20000"/>
          </a:bodyPr>
          <a:lstStyle/>
          <a:p>
            <a:pPr>
              <a:buClr>
                <a:schemeClr val="accent1"/>
              </a:buClr>
            </a:pPr>
            <a:r>
              <a:rPr lang="en-US" sz="3200" dirty="0"/>
              <a:t>Up to $3 million may be used in CSU and </a:t>
            </a:r>
            <a:r>
              <a:rPr lang="en-US" sz="3200" dirty="0" err="1"/>
              <a:t>CCCs</a:t>
            </a:r>
            <a:r>
              <a:rPr lang="en-US" sz="3200" dirty="0"/>
              <a:t> for the following:</a:t>
            </a:r>
          </a:p>
          <a:p>
            <a:pPr marL="457200" lvl="4" indent="-457200"/>
            <a:r>
              <a:rPr lang="en-US" sz="3200" dirty="0"/>
              <a:t>Professional development for faculty; faculty may be compensated for PD.</a:t>
            </a:r>
          </a:p>
          <a:p>
            <a:pPr marL="457200" lvl="7" indent="-457200"/>
            <a:r>
              <a:rPr lang="en-US" sz="3200" dirty="0">
                <a:solidFill>
                  <a:schemeClr val="tx2"/>
                </a:solidFill>
              </a:rPr>
              <a:t>PD for staff whose work supports providing students with OER</a:t>
            </a:r>
          </a:p>
          <a:p>
            <a:pPr marL="457200" lvl="7" indent="-457200"/>
            <a:r>
              <a:rPr lang="en-US" sz="3200" dirty="0">
                <a:solidFill>
                  <a:schemeClr val="tx2"/>
                </a:solidFill>
              </a:rPr>
              <a:t>OER </a:t>
            </a:r>
            <a:r>
              <a:rPr lang="en-US" sz="3200" dirty="0" err="1">
                <a:solidFill>
                  <a:schemeClr val="tx2"/>
                </a:solidFill>
              </a:rPr>
              <a:t>curation</a:t>
            </a:r>
            <a:r>
              <a:rPr lang="en-US" sz="3200" dirty="0">
                <a:solidFill>
                  <a:schemeClr val="tx2"/>
                </a:solidFill>
              </a:rPr>
              <a:t> activities</a:t>
            </a:r>
          </a:p>
          <a:p>
            <a:pPr marL="457200" lvl="7" indent="-457200"/>
            <a:r>
              <a:rPr lang="en-US" sz="3200" dirty="0">
                <a:solidFill>
                  <a:schemeClr val="tx2"/>
                </a:solidFill>
              </a:rPr>
              <a:t>Curriculum modification</a:t>
            </a:r>
          </a:p>
          <a:p>
            <a:pPr marL="457200" lvl="7" indent="-457200"/>
            <a:r>
              <a:rPr lang="en-US" sz="3200" dirty="0">
                <a:solidFill>
                  <a:schemeClr val="tx2"/>
                </a:solidFill>
              </a:rPr>
              <a:t>Technology support for OER adoption efforts</a:t>
            </a:r>
            <a:r>
              <a:rPr lang="en-US" sz="2400" dirty="0">
                <a:solidFill>
                  <a:schemeClr val="tx2"/>
                </a:solidFill>
              </a:rPr>
              <a:t>        </a:t>
            </a:r>
          </a:p>
          <a:p>
            <a:endParaRPr lang="en-US" dirty="0"/>
          </a:p>
        </p:txBody>
      </p:sp>
    </p:spTree>
    <p:extLst>
      <p:ext uri="{BB962C8B-B14F-4D97-AF65-F5344CB8AC3E}">
        <p14:creationId xmlns:p14="http://schemas.microsoft.com/office/powerpoint/2010/main" val="204062236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Zero-Textbook-Cost (“ZTC”) Degree Program</a:t>
            </a:r>
          </a:p>
        </p:txBody>
      </p:sp>
      <p:sp>
        <p:nvSpPr>
          <p:cNvPr id="3" name="Content Placeholder 2"/>
          <p:cNvSpPr>
            <a:spLocks noGrp="1"/>
          </p:cNvSpPr>
          <p:nvPr>
            <p:ph idx="1"/>
          </p:nvPr>
        </p:nvSpPr>
        <p:spPr>
          <a:xfrm>
            <a:off x="669073" y="2015732"/>
            <a:ext cx="8051181" cy="4708454"/>
          </a:xfrm>
        </p:spPr>
        <p:txBody>
          <a:bodyPr>
            <a:normAutofit fontScale="55000" lnSpcReduction="20000"/>
          </a:bodyPr>
          <a:lstStyle/>
          <a:p>
            <a:r>
              <a:rPr lang="en-US" sz="4364" dirty="0"/>
              <a:t>Created in 2016 in AB 1602 (Higher Education Trailer Bill)</a:t>
            </a:r>
          </a:p>
          <a:p>
            <a:r>
              <a:rPr lang="en-US" sz="4364" dirty="0"/>
              <a:t>Provides grants to community college districts for “</a:t>
            </a:r>
            <a:r>
              <a:rPr lang="en-US" sz="4364" i="1" dirty="0"/>
              <a:t>developing and implementing associate degrees and career technical education certificate programs earned entirely by completing courses that eliminate conventional textbook costs by using alternative instructional materials and methodologies</a:t>
            </a:r>
            <a:r>
              <a:rPr lang="en-US" sz="4364" dirty="0"/>
              <a:t>.”</a:t>
            </a:r>
          </a:p>
          <a:p>
            <a:r>
              <a:rPr lang="en-US" sz="4364" dirty="0"/>
              <a:t>Decreasing costs may also help with increasing equity, access, and success for students who might not otherwise afford materials.</a:t>
            </a:r>
          </a:p>
          <a:p>
            <a:endParaRPr lang="en-US" dirty="0"/>
          </a:p>
        </p:txBody>
      </p:sp>
    </p:spTree>
    <p:extLst>
      <p:ext uri="{BB962C8B-B14F-4D97-AF65-F5344CB8AC3E}">
        <p14:creationId xmlns:p14="http://schemas.microsoft.com/office/powerpoint/2010/main" val="138913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p:txBody>
          <a:bodyPr>
            <a:normAutofit/>
          </a:bodyPr>
          <a:lstStyle/>
          <a:p>
            <a:r>
              <a:rPr lang="en-US" sz="3200" dirty="0"/>
              <a:t>“Zero Textbook Cost (ZTC) Degrees”</a:t>
            </a:r>
          </a:p>
        </p:txBody>
      </p:sp>
      <p:sp>
        <p:nvSpPr>
          <p:cNvPr id="255" name="Shape 255"/>
          <p:cNvSpPr txBox="1">
            <a:spLocks noGrp="1"/>
          </p:cNvSpPr>
          <p:nvPr>
            <p:ph idx="1"/>
          </p:nvPr>
        </p:nvSpPr>
        <p:spPr/>
        <p:txBody>
          <a:bodyPr/>
          <a:lstStyle/>
          <a:p>
            <a:r>
              <a:rPr lang="en-US" sz="2400" dirty="0">
                <a:sym typeface="Arial"/>
              </a:rPr>
              <a:t>… community college associate degrees or CTE certificates earned entirely by completing courses that eliminate conventional textbook costs by using alternative instructional materials and methodologies, including open educational resources ...  </a:t>
            </a:r>
          </a:p>
          <a:p>
            <a:r>
              <a:rPr lang="en-US" sz="2400" dirty="0"/>
              <a:t>CA Education Code Section 78052(a)</a:t>
            </a:r>
          </a:p>
          <a:p>
            <a:endParaRPr lang="en-US" dirty="0">
              <a:sym typeface="Arial"/>
            </a:endParaRPr>
          </a:p>
        </p:txBody>
      </p:sp>
      <p:sp>
        <p:nvSpPr>
          <p:cNvPr id="254" name="Shape 254"/>
          <p:cNvSpPr txBox="1"/>
          <p:nvPr/>
        </p:nvSpPr>
        <p:spPr>
          <a:xfrm>
            <a:off x="2467263" y="5225303"/>
            <a:ext cx="138600" cy="276975"/>
          </a:xfrm>
          <a:prstGeom prst="rect">
            <a:avLst/>
          </a:prstGeom>
          <a:noFill/>
          <a:ln>
            <a:noFill/>
          </a:ln>
        </p:spPr>
        <p:txBody>
          <a:bodyPr lIns="68569" tIns="34275" rIns="68569" bIns="34275" anchor="t" anchorCtr="0">
            <a:noAutofit/>
          </a:bodyPr>
          <a:lstStyle/>
          <a:p>
            <a:endParaRPr sz="1050">
              <a:solidFill>
                <a:schemeClr val="dk1"/>
              </a:solidFill>
              <a:latin typeface="Trebuchet MS"/>
              <a:ea typeface="Trebuchet MS"/>
              <a:cs typeface="Trebuchet MS"/>
              <a:sym typeface="Trebuchet MS"/>
            </a:endParaRPr>
          </a:p>
        </p:txBody>
      </p:sp>
      <p:pic>
        <p:nvPicPr>
          <p:cNvPr id="256" name="Shape 256" descr="CAZTCLogo2017.jpg"/>
          <p:cNvPicPr preferRelativeResize="0"/>
          <p:nvPr/>
        </p:nvPicPr>
        <p:blipFill>
          <a:blip r:embed="rId3">
            <a:alphaModFix/>
          </a:blip>
          <a:stretch>
            <a:fillRect/>
          </a:stretch>
        </p:blipFill>
        <p:spPr>
          <a:xfrm>
            <a:off x="7093578" y="4785546"/>
            <a:ext cx="1752600" cy="1671320"/>
          </a:xfrm>
          <a:prstGeom prst="rect">
            <a:avLst/>
          </a:prstGeom>
          <a:noFill/>
          <a:ln>
            <a:noFill/>
          </a:ln>
        </p:spPr>
      </p:pic>
    </p:spTree>
    <p:extLst>
      <p:ext uri="{BB962C8B-B14F-4D97-AF65-F5344CB8AC3E}">
        <p14:creationId xmlns:p14="http://schemas.microsoft.com/office/powerpoint/2010/main" val="1721267237"/>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ER ppt Template 190911.potx" id="{E9E14167-E2F4-FC48-9876-43F2620AC0AE}" vid="{6A4D80F4-E524-A742-A7F2-E2AC27EB8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C4B9929DE936468066C8E97FEC58C9" ma:contentTypeVersion="15" ma:contentTypeDescription="Create a new document." ma:contentTypeScope="" ma:versionID="8f3310c016b1e3f03d644ae8c9b424b1">
  <xsd:schema xmlns:xsd="http://www.w3.org/2001/XMLSchema" xmlns:xs="http://www.w3.org/2001/XMLSchema" xmlns:p="http://schemas.microsoft.com/office/2006/metadata/properties" xmlns:ns1="http://schemas.microsoft.com/sharepoint/v3" xmlns:ns3="b34fa79f-7750-4930-8c8e-f8b76d15fcf7" xmlns:ns4="bd834034-0eb1-496e-af0c-fd87a4c8f71e" targetNamespace="http://schemas.microsoft.com/office/2006/metadata/properties" ma:root="true" ma:fieldsID="b4415356992250aac025fc8ae4a54cd4" ns1:_="" ns3:_="" ns4:_="">
    <xsd:import namespace="http://schemas.microsoft.com/sharepoint/v3"/>
    <xsd:import namespace="b34fa79f-7750-4930-8c8e-f8b76d15fcf7"/>
    <xsd:import namespace="bd834034-0eb1-496e-af0c-fd87a4c8f7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fa79f-7750-4930-8c8e-f8b76d15f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834034-0eb1-496e-af0c-fd87a4c8f71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23610-40A5-41A4-897C-2A0F1666A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4fa79f-7750-4930-8c8e-f8b76d15fcf7"/>
    <ds:schemaRef ds:uri="bd834034-0eb1-496e-af0c-fd87a4c8f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93CAD2-27B2-48FF-BD99-C70E988C2A1A}">
  <ds:schemaRefs>
    <ds:schemaRef ds:uri="http://schemas.microsoft.com/office/2006/metadata/properties"/>
    <ds:schemaRef ds:uri="http://schemas.microsoft.com/office/2006/documentManagement/types"/>
    <ds:schemaRef ds:uri="http://purl.org/dc/dcmitype/"/>
    <ds:schemaRef ds:uri="http://purl.org/dc/elements/1.1/"/>
    <ds:schemaRef ds:uri="http://purl.org/dc/terms/"/>
    <ds:schemaRef ds:uri="http://schemas.microsoft.com/sharepoint/v3"/>
    <ds:schemaRef ds:uri="http://www.w3.org/XML/1998/namespace"/>
    <ds:schemaRef ds:uri="http://schemas.microsoft.com/office/infopath/2007/PartnerControls"/>
    <ds:schemaRef ds:uri="http://schemas.openxmlformats.org/package/2006/metadata/core-properties"/>
    <ds:schemaRef ds:uri="bd834034-0eb1-496e-af0c-fd87a4c8f71e"/>
    <ds:schemaRef ds:uri="b34fa79f-7750-4930-8c8e-f8b76d15fcf7"/>
  </ds:schemaRefs>
</ds:datastoreItem>
</file>

<file path=customXml/itemProps3.xml><?xml version="1.0" encoding="utf-8"?>
<ds:datastoreItem xmlns:ds="http://schemas.openxmlformats.org/officeDocument/2006/customXml" ds:itemID="{F1EA28C5-96FB-4FC0-8C58-DDD5FE5E3B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1576</TotalTime>
  <Words>1048</Words>
  <Application>Microsoft Office PowerPoint</Application>
  <PresentationFormat>On-screen Show (4:3)</PresentationFormat>
  <Paragraphs>140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Trebuchet MS</vt:lpstr>
      <vt:lpstr>Gallery</vt:lpstr>
      <vt:lpstr>From Locally Developed ZTC Pathways to Statewide OER Degrees  </vt:lpstr>
      <vt:lpstr>Overview</vt:lpstr>
      <vt:lpstr>Welcome!</vt:lpstr>
      <vt:lpstr>Acronyms</vt:lpstr>
      <vt:lpstr>Historical backdrop</vt:lpstr>
      <vt:lpstr>Resulting in…….</vt:lpstr>
      <vt:lpstr>AB 798 (Bonilla, 2015) College Textbook Affordability Act</vt:lpstr>
      <vt:lpstr>The Zero-Textbook-Cost (“ZTC”) Degree Program</vt:lpstr>
      <vt:lpstr>“Zero Textbook Cost (ZTC) Degrees”</vt:lpstr>
      <vt:lpstr>Senate Bill 1359 (Block, 2016)</vt:lpstr>
      <vt:lpstr>OER in the Colleges – January 2019</vt:lpstr>
      <vt:lpstr>Impact of ZTC Funding</vt:lpstr>
      <vt:lpstr>Local ZTC &gt; Statewide OER Challenges</vt:lpstr>
      <vt:lpstr>Identifying OER Needs</vt:lpstr>
      <vt:lpstr>Identifying OER Needs - Surveys</vt:lpstr>
      <vt:lpstr>Identifying OER Needs</vt:lpstr>
      <vt:lpstr>Is the solution there, but I can’t see it?</vt:lpstr>
      <vt:lpstr>OER Degrees</vt:lpstr>
      <vt:lpstr>Identifying Comparable Curriculum</vt:lpstr>
      <vt:lpstr>Transfer Model Curriculum (TMC)</vt:lpstr>
      <vt:lpstr>PowerPoint Presentation</vt:lpstr>
      <vt:lpstr>PowerPoint Presentation</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 can go here</dc:title>
  <dc:creator>Katie Nash</dc:creator>
  <cp:lastModifiedBy>Amanda Taintor</cp:lastModifiedBy>
  <cp:revision>30</cp:revision>
  <cp:lastPrinted>2019-09-17T14:08:03Z</cp:lastPrinted>
  <dcterms:created xsi:type="dcterms:W3CDTF">2020-03-04T16:41:35Z</dcterms:created>
  <dcterms:modified xsi:type="dcterms:W3CDTF">2020-07-03T23:43:21Z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0x01010001C4B9929DE936468066C8E97FEC58C9</vt:lpwstr>
  </property>
</Properties>
</file>