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4"/>
  </p:notesMasterIdLst>
  <p:handoutMasterIdLst>
    <p:handoutMasterId r:id="rId25"/>
  </p:handoutMasterIdLst>
  <p:sldIdLst>
    <p:sldId id="256" r:id="rId2"/>
    <p:sldId id="275" r:id="rId3"/>
    <p:sldId id="268" r:id="rId4"/>
    <p:sldId id="269" r:id="rId5"/>
    <p:sldId id="270" r:id="rId6"/>
    <p:sldId id="257" r:id="rId7"/>
    <p:sldId id="278" r:id="rId8"/>
    <p:sldId id="258" r:id="rId9"/>
    <p:sldId id="276" r:id="rId10"/>
    <p:sldId id="272" r:id="rId11"/>
    <p:sldId id="277" r:id="rId12"/>
    <p:sldId id="279" r:id="rId13"/>
    <p:sldId id="280" r:id="rId14"/>
    <p:sldId id="262" r:id="rId15"/>
    <p:sldId id="260" r:id="rId16"/>
    <p:sldId id="271" r:id="rId17"/>
    <p:sldId id="263" r:id="rId18"/>
    <p:sldId id="259" r:id="rId19"/>
    <p:sldId id="274" r:id="rId20"/>
    <p:sldId id="264" r:id="rId21"/>
    <p:sldId id="273"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B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66"/>
    <p:restoredTop sz="73684"/>
  </p:normalViewPr>
  <p:slideViewPr>
    <p:cSldViewPr snapToGrid="0" snapToObjects="1">
      <p:cViewPr varScale="1">
        <p:scale>
          <a:sx n="47" d="100"/>
          <a:sy n="47" d="100"/>
        </p:scale>
        <p:origin x="152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4/18/19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4/18/19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s://email.fhda.edu/owa/redir.aspx?C=uPgJ6p6OZB1wD_g_0FtPQz5irPTCV8jSG1gjqgbWDLQTs8vmYXvWCA..&amp;URL=http://californiacommunitycolleges.cccco.edu/Portals/0/Reports/2017_SOSReport_ADA-final.pdf"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 Id="rId3" Type="http://schemas.openxmlformats.org/officeDocument/2006/relationships/hyperlink" Target="http://californiacommunitycolleges.cccco.edu/Portals/0/FlipBooks/2014_MQHandbook/2014_MQHandbook_ADA.pdf"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Session description: </a:t>
            </a:r>
          </a:p>
          <a:p>
            <a:r>
              <a:rPr lang="en-US" sz="1200" kern="1200" dirty="0" smtClean="0">
                <a:solidFill>
                  <a:schemeClr val="tx1"/>
                </a:solidFill>
                <a:effectLst/>
                <a:latin typeface="+mn-lt"/>
                <a:ea typeface="+mn-ea"/>
                <a:cs typeface="+mn-cs"/>
              </a:rPr>
              <a:t>Much of the focus of dual enrollment has been to increase FTES while increasing completion of Associate Degrees for Transfer, but dual enrollment in career education courses is increasing. Learn the basics of dual enrollment while also diving in deeper about the partnerships necessary, implementation, and impacts for K-12 schools, community colleges, and, of course, students.</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0"/>
              </a:spcBef>
              <a:spcAft>
                <a:spcPts val="0"/>
              </a:spcAft>
              <a:buSzPts val="1100"/>
              <a:buNone/>
            </a:pPr>
            <a:r>
              <a:rPr lang="en-US" smtClean="0">
                <a:solidFill>
                  <a:srgbClr val="FF0000"/>
                </a:solidFill>
              </a:rPr>
              <a:t>A </a:t>
            </a:r>
            <a:r>
              <a:rPr lang="en-US" dirty="0" smtClean="0">
                <a:solidFill>
                  <a:srgbClr val="FF0000"/>
                </a:solidFill>
              </a:rPr>
              <a:t>critical data point is to study locally</a:t>
            </a:r>
            <a:r>
              <a:rPr lang="en-US" baseline="0" dirty="0" smtClean="0">
                <a:solidFill>
                  <a:srgbClr val="FF0000"/>
                </a:solidFill>
              </a:rPr>
              <a:t> the student equity gaps. </a:t>
            </a:r>
          </a:p>
          <a:p>
            <a:pPr marL="0" lvl="0" indent="0" algn="l" rtl="0">
              <a:lnSpc>
                <a:spcPct val="115000"/>
              </a:lnSpc>
              <a:spcBef>
                <a:spcPts val="0"/>
              </a:spcBef>
              <a:spcAft>
                <a:spcPts val="0"/>
              </a:spcAft>
              <a:buSzPts val="1100"/>
              <a:buNone/>
            </a:pPr>
            <a:r>
              <a:rPr lang="en-US" baseline="0" dirty="0" smtClean="0">
                <a:solidFill>
                  <a:srgbClr val="FF0000"/>
                </a:solidFill>
              </a:rPr>
              <a:t> </a:t>
            </a:r>
          </a:p>
          <a:p>
            <a:pPr marL="0" lvl="0" indent="0" algn="l" rtl="0">
              <a:lnSpc>
                <a:spcPct val="115000"/>
              </a:lnSpc>
              <a:spcBef>
                <a:spcPts val="0"/>
              </a:spcBef>
              <a:spcAft>
                <a:spcPts val="0"/>
              </a:spcAft>
              <a:buSzPts val="1100"/>
              <a:buNone/>
            </a:pPr>
            <a:r>
              <a:rPr lang="en-US" baseline="0" dirty="0" smtClean="0">
                <a:solidFill>
                  <a:srgbClr val="FF0000"/>
                </a:solidFill>
              </a:rPr>
              <a:t>The Vision for Success Goal 5, calls for a reduction and elimination of the Equity gaps (reduction of 40% over 5 years and elimination over 10 years.</a:t>
            </a:r>
          </a:p>
          <a:p>
            <a:pPr marL="0" lvl="0" indent="0" algn="l" rtl="0">
              <a:lnSpc>
                <a:spcPct val="115000"/>
              </a:lnSpc>
              <a:spcBef>
                <a:spcPts val="0"/>
              </a:spcBef>
              <a:spcAft>
                <a:spcPts val="0"/>
              </a:spcAft>
              <a:buSzPts val="1100"/>
              <a:buNone/>
            </a:pPr>
            <a:r>
              <a:rPr lang="en-US" baseline="0" dirty="0" smtClean="0">
                <a:solidFill>
                  <a:srgbClr val="FF0000"/>
                </a:solidFill>
              </a:rPr>
              <a:t>Colleagues, for how long have we been addressing this equity gap?  Has the needle moved? And it is time.  </a:t>
            </a:r>
          </a:p>
          <a:p>
            <a:pPr marL="0" lvl="0" indent="0" algn="l" rtl="0">
              <a:lnSpc>
                <a:spcPct val="115000"/>
              </a:lnSpc>
              <a:spcBef>
                <a:spcPts val="0"/>
              </a:spcBef>
              <a:spcAft>
                <a:spcPts val="0"/>
              </a:spcAft>
              <a:buSzPts val="1100"/>
              <a:buNone/>
            </a:pPr>
            <a:endParaRPr lang="en-US" baseline="0" dirty="0" smtClean="0">
              <a:solidFill>
                <a:srgbClr val="FF0000"/>
              </a:solidFill>
            </a:endParaRPr>
          </a:p>
          <a:p>
            <a:pPr marL="0" lvl="0" indent="0" algn="l" rtl="0">
              <a:lnSpc>
                <a:spcPct val="115000"/>
              </a:lnSpc>
              <a:spcBef>
                <a:spcPts val="0"/>
              </a:spcBef>
              <a:spcAft>
                <a:spcPts val="0"/>
              </a:spcAft>
              <a:buSzPts val="1100"/>
              <a:buNone/>
            </a:pPr>
            <a:r>
              <a:rPr lang="en-US" baseline="0" dirty="0" smtClean="0">
                <a:solidFill>
                  <a:srgbClr val="FF0000"/>
                </a:solidFill>
              </a:rPr>
              <a:t>The 2017 State of the System Report presents this data on the screen.  The rates of completion must be improved for </a:t>
            </a:r>
            <a:r>
              <a:rPr lang="en-US" baseline="0" dirty="0" err="1" smtClean="0">
                <a:solidFill>
                  <a:srgbClr val="FF0000"/>
                </a:solidFill>
              </a:rPr>
              <a:t>Latinx</a:t>
            </a:r>
            <a:r>
              <a:rPr lang="en-US" baseline="0" dirty="0" smtClean="0">
                <a:solidFill>
                  <a:srgbClr val="FF0000"/>
                </a:solidFill>
              </a:rPr>
              <a:t>, African American and American Indians.  Perhaps locally identified gaps in other groups that must be addressed too.  </a:t>
            </a:r>
          </a:p>
          <a:p>
            <a:pPr marL="0" lvl="0" indent="0" algn="l" rtl="0">
              <a:lnSpc>
                <a:spcPct val="115000"/>
              </a:lnSpc>
              <a:spcBef>
                <a:spcPts val="0"/>
              </a:spcBef>
              <a:spcAft>
                <a:spcPts val="0"/>
              </a:spcAft>
              <a:buSzPts val="1100"/>
              <a:buNone/>
            </a:pPr>
            <a:endParaRPr lang="en-US" dirty="0" smtClean="0">
              <a:solidFill>
                <a:srgbClr val="FF0000"/>
              </a:solidFill>
            </a:endParaRPr>
          </a:p>
          <a:p>
            <a:pPr marL="0" lvl="0" indent="0" algn="l" rtl="0">
              <a:lnSpc>
                <a:spcPct val="115000"/>
              </a:lnSpc>
              <a:spcBef>
                <a:spcPts val="0"/>
              </a:spcBef>
              <a:spcAft>
                <a:spcPts val="0"/>
              </a:spcAft>
              <a:buSzPts val="1100"/>
              <a:buNone/>
            </a:pPr>
            <a:r>
              <a:rPr lang="en-US" dirty="0" smtClean="0">
                <a:solidFill>
                  <a:srgbClr val="FF0000"/>
                </a:solidFill>
              </a:rPr>
              <a:t>The local </a:t>
            </a:r>
            <a:r>
              <a:rPr lang="en-US" dirty="0" err="1" smtClean="0">
                <a:solidFill>
                  <a:srgbClr val="FF0000"/>
                </a:solidFill>
              </a:rPr>
              <a:t>dissagregation</a:t>
            </a:r>
            <a:r>
              <a:rPr lang="en-US" dirty="0" smtClean="0">
                <a:solidFill>
                  <a:srgbClr val="FF0000"/>
                </a:solidFill>
              </a:rPr>
              <a:t> of the</a:t>
            </a:r>
            <a:r>
              <a:rPr lang="en-US" baseline="0" dirty="0" smtClean="0">
                <a:solidFill>
                  <a:srgbClr val="FF0000"/>
                </a:solidFill>
              </a:rPr>
              <a:t> student data by race and ethnicity as well as by gender is adopted as an ongoing practice in the cycle of continuous improvement.</a:t>
            </a:r>
            <a:endParaRPr lang="en-US" dirty="0" smtClean="0">
              <a:solidFill>
                <a:srgbClr val="FF0000"/>
              </a:solidFill>
            </a:endParaRPr>
          </a:p>
          <a:p>
            <a:pPr marL="0" lvl="0" indent="0" algn="l" rtl="0">
              <a:lnSpc>
                <a:spcPct val="115000"/>
              </a:lnSpc>
              <a:spcBef>
                <a:spcPts val="0"/>
              </a:spcBef>
              <a:spcAft>
                <a:spcPts val="0"/>
              </a:spcAft>
              <a:buClr>
                <a:schemeClr val="dk1"/>
              </a:buClr>
              <a:buSzPts val="1100"/>
              <a:buFont typeface="Arial"/>
              <a:buNone/>
            </a:pPr>
            <a:endParaRPr lang="en-US" dirty="0" smtClean="0">
              <a:solidFill>
                <a:srgbClr val="FF0000"/>
              </a:solidFill>
            </a:endParaRPr>
          </a:p>
          <a:p>
            <a:pPr marL="0" lvl="0" indent="0" algn="l" rtl="0">
              <a:lnSpc>
                <a:spcPct val="115000"/>
              </a:lnSpc>
              <a:spcBef>
                <a:spcPts val="0"/>
              </a:spcBef>
              <a:spcAft>
                <a:spcPts val="0"/>
              </a:spcAft>
              <a:buClr>
                <a:schemeClr val="dk1"/>
              </a:buClr>
              <a:buSzPts val="1100"/>
              <a:buFont typeface="Arial"/>
              <a:buNone/>
            </a:pPr>
            <a:r>
              <a:rPr lang="en-US" dirty="0" smtClean="0">
                <a:solidFill>
                  <a:srgbClr val="FF0000"/>
                </a:solidFill>
              </a:rPr>
              <a:t>Resource:  Student equity data 2017 SOS Report</a:t>
            </a:r>
            <a:r>
              <a:rPr lang="en-US" dirty="0" smtClean="0">
                <a:solidFill>
                  <a:srgbClr val="FF0000"/>
                </a:solidFill>
                <a:uFill>
                  <a:noFill/>
                </a:uFill>
                <a:hlinkClick r:id="rId3"/>
              </a:rPr>
              <a:t> </a:t>
            </a:r>
            <a:r>
              <a:rPr lang="en-US" u="sng" dirty="0" smtClean="0">
                <a:solidFill>
                  <a:schemeClr val="hlink"/>
                </a:solidFill>
                <a:hlinkClick r:id="rId3"/>
              </a:rPr>
              <a:t>http://californiacommunitycolleges.cccco.edu/Portals/0/Reports/2017_SOSReport_ADA-final.pdf</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4</a:t>
            </a:fld>
            <a:endParaRPr lang="en-US"/>
          </a:p>
        </p:txBody>
      </p:sp>
    </p:spTree>
    <p:extLst>
      <p:ext uri="{BB962C8B-B14F-4D97-AF65-F5344CB8AC3E}">
        <p14:creationId xmlns:p14="http://schemas.microsoft.com/office/powerpoint/2010/main" val="8930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Dual enrollment and student success</a:t>
            </a:r>
          </a:p>
          <a:p>
            <a:r>
              <a:rPr lang="en-US" sz="1200" b="1" kern="1200" dirty="0" smtClean="0">
                <a:solidFill>
                  <a:schemeClr val="tx1"/>
                </a:solidFill>
                <a:effectLst/>
                <a:latin typeface="+mn-lt"/>
                <a:ea typeface="+mn-ea"/>
                <a:cs typeface="+mn-cs"/>
              </a:rPr>
              <a:t>6 Student Success Factors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RP Group conducted a review of leading studies on best practices and conducted a series of interviews with community college practitioners in the field and researchers.  The results of the review are six factors that contribute to the success of students.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Directed 		Goal</a:t>
            </a:r>
          </a:p>
          <a:p>
            <a:r>
              <a:rPr lang="en-US" sz="1200" kern="1200" dirty="0" smtClean="0">
                <a:solidFill>
                  <a:schemeClr val="tx1"/>
                </a:solidFill>
                <a:effectLst/>
                <a:latin typeface="+mn-lt"/>
                <a:ea typeface="+mn-ea"/>
                <a:cs typeface="+mn-cs"/>
              </a:rPr>
              <a:t>Focused		On track</a:t>
            </a:r>
          </a:p>
          <a:p>
            <a:r>
              <a:rPr lang="en-US" sz="1200" kern="1200" dirty="0" smtClean="0">
                <a:solidFill>
                  <a:schemeClr val="tx1"/>
                </a:solidFill>
                <a:effectLst/>
                <a:latin typeface="+mn-lt"/>
                <a:ea typeface="+mn-ea"/>
                <a:cs typeface="+mn-cs"/>
              </a:rPr>
              <a:t>Nurtured		Relationships</a:t>
            </a:r>
          </a:p>
          <a:p>
            <a:r>
              <a:rPr lang="en-US" sz="1200" kern="1200" dirty="0" smtClean="0">
                <a:solidFill>
                  <a:schemeClr val="tx1"/>
                </a:solidFill>
                <a:effectLst/>
                <a:latin typeface="+mn-lt"/>
                <a:ea typeface="+mn-ea"/>
                <a:cs typeface="+mn-cs"/>
              </a:rPr>
              <a:t>Engaged		Active participation</a:t>
            </a:r>
          </a:p>
          <a:p>
            <a:r>
              <a:rPr lang="en-US" sz="1200" kern="1200" dirty="0" smtClean="0">
                <a:solidFill>
                  <a:schemeClr val="tx1"/>
                </a:solidFill>
                <a:effectLst/>
                <a:latin typeface="+mn-lt"/>
                <a:ea typeface="+mn-ea"/>
                <a:cs typeface="+mn-cs"/>
              </a:rPr>
              <a:t>Connected		Being part of</a:t>
            </a:r>
          </a:p>
          <a:p>
            <a:r>
              <a:rPr lang="en-US" sz="1200" kern="1200" dirty="0" smtClean="0">
                <a:solidFill>
                  <a:schemeClr val="tx1"/>
                </a:solidFill>
                <a:effectLst/>
                <a:latin typeface="+mn-lt"/>
                <a:ea typeface="+mn-ea"/>
                <a:cs typeface="+mn-cs"/>
              </a:rPr>
              <a:t>Valued		Recognition</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6</a:t>
            </a:fld>
            <a:endParaRPr lang="en-US"/>
          </a:p>
        </p:txBody>
      </p:sp>
    </p:spTree>
    <p:extLst>
      <p:ext uri="{BB962C8B-B14F-4D97-AF65-F5344CB8AC3E}">
        <p14:creationId xmlns:p14="http://schemas.microsoft.com/office/powerpoint/2010/main" val="1995120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8</a:t>
            </a:fld>
            <a:endParaRPr lang="en-US"/>
          </a:p>
        </p:txBody>
      </p:sp>
    </p:spTree>
    <p:extLst>
      <p:ext uri="{BB962C8B-B14F-4D97-AF65-F5344CB8AC3E}">
        <p14:creationId xmlns:p14="http://schemas.microsoft.com/office/powerpoint/2010/main" val="1781084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hlinkClick r:id="rId3"/>
              </a:rPr>
              <a:t>http://californiacommunitycolleges.cccco.edu/Portals/0/FlipBooks/2014_MQHandbook/2014_MQHandbook_ADA.pdf</a:t>
            </a:r>
            <a:r>
              <a:rPr lang="en-US" dirty="0" smtClean="0"/>
              <a:t> </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14</a:t>
            </a:fld>
            <a:endParaRPr lang="en-US"/>
          </a:p>
        </p:txBody>
      </p:sp>
    </p:spTree>
    <p:extLst>
      <p:ext uri="{BB962C8B-B14F-4D97-AF65-F5344CB8AC3E}">
        <p14:creationId xmlns:p14="http://schemas.microsoft.com/office/powerpoint/2010/main" val="1043938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must thrive and more than survive in a changing world.</a:t>
            </a:r>
          </a:p>
          <a:p>
            <a:r>
              <a:rPr lang="en-US" dirty="0" smtClean="0"/>
              <a:t>“There is evidence of success among dual enrollment programs in improving dropout rates and helping to move more students onto a college-bound track.” https://</a:t>
            </a:r>
            <a:r>
              <a:rPr lang="en-US" dirty="0" err="1" smtClean="0"/>
              <a:t>www.advanc-ed.org</a:t>
            </a:r>
            <a:r>
              <a:rPr lang="en-US" dirty="0" smtClean="0"/>
              <a:t>/source/dual-enrollment-pathway-college-and-career-readiness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15</a:t>
            </a:fld>
            <a:endParaRPr lang="en-US"/>
          </a:p>
        </p:txBody>
      </p:sp>
    </p:spTree>
    <p:extLst>
      <p:ext uri="{BB962C8B-B14F-4D97-AF65-F5344CB8AC3E}">
        <p14:creationId xmlns:p14="http://schemas.microsoft.com/office/powerpoint/2010/main" val="1674087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16</a:t>
            </a:fld>
            <a:endParaRPr lang="en-US"/>
          </a:p>
        </p:txBody>
      </p:sp>
    </p:spTree>
    <p:extLst>
      <p:ext uri="{BB962C8B-B14F-4D97-AF65-F5344CB8AC3E}">
        <p14:creationId xmlns:p14="http://schemas.microsoft.com/office/powerpoint/2010/main" val="1119104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18</a:t>
            </a:fld>
            <a:endParaRPr lang="en-US"/>
          </a:p>
        </p:txBody>
      </p:sp>
    </p:spTree>
    <p:extLst>
      <p:ext uri="{BB962C8B-B14F-4D97-AF65-F5344CB8AC3E}">
        <p14:creationId xmlns:p14="http://schemas.microsoft.com/office/powerpoint/2010/main" val="123228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Participate share examples</a:t>
            </a:r>
            <a:r>
              <a:rPr lang="en-US" baseline="0" dirty="0" smtClean="0"/>
              <a:t> and suggestions.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19</a:t>
            </a:fld>
            <a:endParaRPr lang="en-US"/>
          </a:p>
        </p:txBody>
      </p:sp>
    </p:spTree>
    <p:extLst>
      <p:ext uri="{BB962C8B-B14F-4D97-AF65-F5344CB8AC3E}">
        <p14:creationId xmlns:p14="http://schemas.microsoft.com/office/powerpoint/2010/main" val="50393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April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April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April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April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April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April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April 18,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April 18,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April 18,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April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April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April 18,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image" Target="../media/image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hyperlink" Target="https://email.fhda.edu/owa/redir.aspx?C=iMHwQ9SOL6pVucsuhVdSl1JGLeoeClVskgkuEttA1fHmq2QrPrHWCA..&amp;URL=http://www.sbcc.edu/dualenrollment/" TargetMode="External"/><Relationship Id="rId4" Type="http://schemas.openxmlformats.org/officeDocument/2006/relationships/hyperlink" Target="https://email.fhda.edu/owa/redir.aspx?C=rGZmDTKkA2pbwABy1PU63dTxGMDfcNOkVP5EspkVlj3mq2QrPrHWCA..&amp;URL=http://www.getfocusedstayfocused.org/" TargetMode="External"/><Relationship Id="rId5" Type="http://schemas.openxmlformats.org/officeDocument/2006/relationships/hyperlink" Target="http://www.careerladdersproject.org/high-school-to-college-transition-tools/early-college-experiences-and-transition-support/" TargetMode="External"/><Relationship Id="rId1" Type="http://schemas.openxmlformats.org/officeDocument/2006/relationships/slideLayout" Target="../slideLayouts/slideLayout2.xml"/><Relationship Id="rId2" Type="http://schemas.openxmlformats.org/officeDocument/2006/relationships/hyperlink" Target="https://www.asundergrad.pitt.edu/sites/default/files/DualEnrollmentGuideJune2014.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hyperlink" Target="http://extranet.cccco.edu/Divisions/AcademicAffairs/DualEnrollment.asp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CHIABOTTI@napavalley.edu" TargetMode="External"/><Relationship Id="rId3" Type="http://schemas.openxmlformats.org/officeDocument/2006/relationships/hyperlink" Target="mailto:cruzmayra@fhda.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29550" cy="2133600"/>
          </a:xfrm>
        </p:spPr>
        <p:txBody>
          <a:bodyPr/>
          <a:lstStyle/>
          <a:p>
            <a:pPr algn="ctr"/>
            <a:r>
              <a:rPr lang="en-US" sz="3600" b="1" dirty="0" smtClean="0"/>
              <a:t>Dual Enrollment</a:t>
            </a:r>
            <a:r>
              <a:rPr lang="en-US" sz="3600" b="1" smtClean="0"/>
              <a:t>: </a:t>
            </a:r>
            <a:br>
              <a:rPr lang="en-US" sz="3600" b="1" smtClean="0"/>
            </a:br>
            <a:r>
              <a:rPr lang="en-US" sz="3600" b="1" smtClean="0"/>
              <a:t>Nuts, Bolts, and CTE</a:t>
            </a:r>
            <a:endParaRPr lang="en-US" sz="3600" b="1" cap="none" dirty="0">
              <a:latin typeface="Times New Roman"/>
              <a:cs typeface="Times New Roman"/>
            </a:endParaRPr>
          </a:p>
        </p:txBody>
      </p:sp>
      <p:sp>
        <p:nvSpPr>
          <p:cNvPr id="3" name="Subtitle 2"/>
          <p:cNvSpPr>
            <a:spLocks noGrp="1"/>
          </p:cNvSpPr>
          <p:nvPr>
            <p:ph type="subTitle" idx="1"/>
          </p:nvPr>
        </p:nvSpPr>
        <p:spPr>
          <a:xfrm>
            <a:off x="685799" y="3999566"/>
            <a:ext cx="8017933" cy="1752600"/>
          </a:xfrm>
        </p:spPr>
        <p:txBody>
          <a:bodyPr>
            <a:normAutofit/>
          </a:bodyPr>
          <a:lstStyle/>
          <a:p>
            <a:pPr algn="r"/>
            <a:r>
              <a:rPr lang="en-US" i="1" dirty="0" smtClean="0"/>
              <a:t>Dianna </a:t>
            </a:r>
            <a:r>
              <a:rPr lang="en-US" i="1" dirty="0" err="1" smtClean="0"/>
              <a:t>Chiabotti</a:t>
            </a:r>
            <a:r>
              <a:rPr lang="en-US" i="1" dirty="0" smtClean="0"/>
              <a:t>, </a:t>
            </a:r>
            <a:r>
              <a:rPr lang="en-US" dirty="0" smtClean="0"/>
              <a:t>Napa Valley College</a:t>
            </a:r>
          </a:p>
          <a:p>
            <a:pPr algn="r"/>
            <a:r>
              <a:rPr lang="en-US" i="1" dirty="0" smtClean="0"/>
              <a:t>Mayra </a:t>
            </a:r>
            <a:r>
              <a:rPr lang="en-US" i="1" dirty="0"/>
              <a:t>Cruz</a:t>
            </a:r>
            <a:r>
              <a:rPr lang="en-US" dirty="0"/>
              <a:t>, </a:t>
            </a:r>
            <a:r>
              <a:rPr lang="en-US" dirty="0" smtClean="0"/>
              <a:t>Area B Representative ASCCC, CTE Leadership Committee</a:t>
            </a:r>
          </a:p>
          <a:p>
            <a:endParaRPr lang="en-US" dirty="0">
              <a:latin typeface="Times New Roman"/>
              <a:cs typeface="Times New Roman"/>
            </a:endParaRPr>
          </a:p>
        </p:txBody>
      </p:sp>
      <p:pic>
        <p:nvPicPr>
          <p:cNvPr id="5" name="Picture 4" descr="ASCCC_Logo"/>
          <p:cNvPicPr/>
          <p:nvPr/>
        </p:nvPicPr>
        <p:blipFill>
          <a:blip r:embed="rId3"/>
          <a:srcRect/>
          <a:stretch>
            <a:fillRect/>
          </a:stretch>
        </p:blipFill>
        <p:spPr bwMode="auto">
          <a:xfrm>
            <a:off x="3343275" y="5976190"/>
            <a:ext cx="2702707" cy="540684"/>
          </a:xfrm>
          <a:prstGeom prst="rect">
            <a:avLst/>
          </a:prstGeom>
          <a:noFill/>
          <a:ln w="9525">
            <a:noFill/>
            <a:miter lim="800000"/>
            <a:headEnd/>
            <a:tailEnd/>
          </a:ln>
        </p:spPr>
      </p:pic>
      <p:pic>
        <p:nvPicPr>
          <p:cNvPr id="4" name="Picture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619249" y="371475"/>
            <a:ext cx="5962651" cy="1117997"/>
          </a:xfrm>
          <a:prstGeom prst="rect">
            <a:avLst/>
          </a:prstGeom>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Dual Enrollment?</a:t>
            </a:r>
            <a:endParaRPr lang="en-US" b="1" dirty="0"/>
          </a:p>
        </p:txBody>
      </p:sp>
      <p:sp>
        <p:nvSpPr>
          <p:cNvPr id="3" name="Content Placeholder 2"/>
          <p:cNvSpPr>
            <a:spLocks noGrp="1"/>
          </p:cNvSpPr>
          <p:nvPr>
            <p:ph idx="1"/>
          </p:nvPr>
        </p:nvSpPr>
        <p:spPr/>
        <p:txBody>
          <a:bodyPr>
            <a:normAutofit/>
          </a:bodyPr>
          <a:lstStyle/>
          <a:p>
            <a:pPr marL="0" indent="0">
              <a:buNone/>
            </a:pPr>
            <a:endParaRPr lang="en-US" sz="2800" dirty="0" smtClean="0"/>
          </a:p>
          <a:p>
            <a:pPr marL="0" indent="0" algn="ctr">
              <a:buNone/>
            </a:pPr>
            <a:r>
              <a:rPr lang="en-US" sz="2800" dirty="0" smtClean="0"/>
              <a:t>A high school student taking a college course.</a:t>
            </a:r>
          </a:p>
          <a:p>
            <a:pPr marL="0" indent="0">
              <a:buNone/>
            </a:pPr>
            <a:endParaRPr lang="en-US" sz="2800" dirty="0"/>
          </a:p>
          <a:p>
            <a:pPr lvl="3"/>
            <a:r>
              <a:rPr lang="en-US" sz="2800" dirty="0" smtClean="0"/>
              <a:t>Regardless of location</a:t>
            </a:r>
          </a:p>
          <a:p>
            <a:pPr marL="822960" lvl="3" indent="0">
              <a:buNone/>
            </a:pPr>
            <a:endParaRPr lang="en-US" sz="2800" dirty="0" smtClean="0"/>
          </a:p>
          <a:p>
            <a:pPr lvl="3"/>
            <a:r>
              <a:rPr lang="en-US" sz="2800" dirty="0" smtClean="0"/>
              <a:t>Regardless of instructional modality</a:t>
            </a:r>
          </a:p>
          <a:p>
            <a:pPr marL="0" indent="0">
              <a:buNone/>
            </a:pPr>
            <a:endParaRPr lang="en-US" sz="2800" dirty="0"/>
          </a:p>
          <a:p>
            <a:pPr marL="0" indent="0">
              <a:buNone/>
            </a:pPr>
            <a:endParaRPr lang="en-US" sz="2800" dirty="0" smtClean="0"/>
          </a:p>
        </p:txBody>
      </p:sp>
    </p:spTree>
    <p:extLst>
      <p:ext uri="{BB962C8B-B14F-4D97-AF65-F5344CB8AC3E}">
        <p14:creationId xmlns:p14="http://schemas.microsoft.com/office/powerpoint/2010/main" val="831879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and Career Access Pathway</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5400" dirty="0" smtClean="0"/>
          </a:p>
          <a:p>
            <a:pPr marL="0" indent="0" algn="ctr">
              <a:buNone/>
            </a:pPr>
            <a:r>
              <a:rPr lang="en-US" sz="13800" dirty="0" smtClean="0">
                <a:solidFill>
                  <a:srgbClr val="0070C0"/>
                </a:solidFill>
                <a:latin typeface="Adobe Gothic Std B" panose="020B0800000000000000" pitchFamily="34" charset="-128"/>
                <a:ea typeface="Adobe Gothic Std B" panose="020B0800000000000000" pitchFamily="34" charset="-128"/>
              </a:rPr>
              <a:t>CCAP</a:t>
            </a:r>
            <a:endParaRPr lang="en-US" sz="13800" dirty="0">
              <a:solidFill>
                <a:srgbClr val="0070C0"/>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304283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CCAP – key points</a:t>
            </a:r>
            <a:endParaRPr lang="en-US" dirty="0"/>
          </a:p>
        </p:txBody>
      </p:sp>
      <p:sp>
        <p:nvSpPr>
          <p:cNvPr id="3" name="Content Placeholder 2"/>
          <p:cNvSpPr>
            <a:spLocks noGrp="1"/>
          </p:cNvSpPr>
          <p:nvPr>
            <p:ph idx="1"/>
          </p:nvPr>
        </p:nvSpPr>
        <p:spPr/>
        <p:txBody>
          <a:bodyPr/>
          <a:lstStyle/>
          <a:p>
            <a:r>
              <a:rPr lang="en-US" dirty="0" smtClean="0"/>
              <a:t>There must be an MOU between the K-12 District and the  CCC District</a:t>
            </a:r>
          </a:p>
          <a:p>
            <a:pPr marL="0" indent="0">
              <a:buNone/>
            </a:pPr>
            <a:endParaRPr lang="en-US" dirty="0" smtClean="0"/>
          </a:p>
          <a:p>
            <a:r>
              <a:rPr lang="en-US" dirty="0" smtClean="0"/>
              <a:t>Class can be closed</a:t>
            </a:r>
          </a:p>
          <a:p>
            <a:pPr marL="0" indent="0">
              <a:buNone/>
            </a:pPr>
            <a:endParaRPr lang="en-US" dirty="0" smtClean="0"/>
          </a:p>
          <a:p>
            <a:r>
              <a:rPr lang="en-US" u="sng" dirty="0" smtClean="0"/>
              <a:t>Must have the specific purpose </a:t>
            </a:r>
            <a:r>
              <a:rPr lang="en-US" dirty="0" smtClean="0"/>
              <a:t>of serving students who </a:t>
            </a:r>
            <a:r>
              <a:rPr lang="en-US" sz="3200" dirty="0" smtClean="0"/>
              <a:t>may not already be college bound </a:t>
            </a:r>
            <a:r>
              <a:rPr lang="en-US" dirty="0" smtClean="0"/>
              <a:t>or who are </a:t>
            </a:r>
            <a:r>
              <a:rPr lang="en-US" sz="3200" dirty="0" smtClean="0"/>
              <a:t>underrepresented in higher education</a:t>
            </a:r>
            <a:r>
              <a:rPr lang="en-US" dirty="0" smtClean="0"/>
              <a:t>.</a:t>
            </a:r>
            <a:endParaRPr lang="en-US" dirty="0"/>
          </a:p>
        </p:txBody>
      </p:sp>
    </p:spTree>
    <p:extLst>
      <p:ext uri="{BB962C8B-B14F-4D97-AF65-F5344CB8AC3E}">
        <p14:creationId xmlns:p14="http://schemas.microsoft.com/office/powerpoint/2010/main" val="1144562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CCAP . . .  </a:t>
            </a:r>
            <a:r>
              <a:rPr lang="en-US" dirty="0"/>
              <a:t>t</a:t>
            </a:r>
            <a:r>
              <a:rPr lang="en-US" dirty="0" smtClean="0"/>
              <a:t>here’s more</a:t>
            </a:r>
            <a:endParaRPr lang="en-US" dirty="0"/>
          </a:p>
        </p:txBody>
      </p:sp>
      <p:sp>
        <p:nvSpPr>
          <p:cNvPr id="3" name="Content Placeholder 2"/>
          <p:cNvSpPr>
            <a:spLocks noGrp="1"/>
          </p:cNvSpPr>
          <p:nvPr>
            <p:ph idx="1"/>
          </p:nvPr>
        </p:nvSpPr>
        <p:spPr/>
        <p:txBody>
          <a:bodyPr/>
          <a:lstStyle/>
          <a:p>
            <a:r>
              <a:rPr lang="en-US" dirty="0" smtClean="0"/>
              <a:t>Many </a:t>
            </a:r>
            <a:r>
              <a:rPr lang="en-US" dirty="0" err="1" smtClean="0"/>
              <a:t>many</a:t>
            </a:r>
            <a:r>
              <a:rPr lang="en-US" dirty="0" smtClean="0"/>
              <a:t> </a:t>
            </a:r>
            <a:r>
              <a:rPr lang="en-US" dirty="0" err="1" smtClean="0"/>
              <a:t>many</a:t>
            </a:r>
            <a:r>
              <a:rPr lang="en-US" dirty="0" smtClean="0"/>
              <a:t> </a:t>
            </a:r>
            <a:r>
              <a:rPr lang="en-US" dirty="0" err="1" smtClean="0"/>
              <a:t>many</a:t>
            </a:r>
            <a:r>
              <a:rPr lang="en-US" dirty="0" smtClean="0"/>
              <a:t> nuances . . . </a:t>
            </a:r>
          </a:p>
          <a:p>
            <a:r>
              <a:rPr lang="en-US" dirty="0" smtClean="0"/>
              <a:t>Applies only to public schools (can’t do with private high schools)</a:t>
            </a:r>
          </a:p>
          <a:p>
            <a:r>
              <a:rPr lang="en-US" dirty="0" smtClean="0"/>
              <a:t>High school CCAP courses must not reduce access to adults at the college</a:t>
            </a:r>
          </a:p>
          <a:p>
            <a:r>
              <a:rPr lang="en-US" dirty="0" smtClean="0"/>
              <a:t>If the college course has a wait list it “shall not be offered” in a CCAP.</a:t>
            </a:r>
          </a:p>
          <a:p>
            <a:r>
              <a:rPr lang="en-US" dirty="0" smtClean="0"/>
              <a:t>And there is more…….</a:t>
            </a:r>
            <a:endParaRPr lang="en-US" dirty="0"/>
          </a:p>
        </p:txBody>
      </p:sp>
    </p:spTree>
    <p:extLst>
      <p:ext uri="{BB962C8B-B14F-4D97-AF65-F5344CB8AC3E}">
        <p14:creationId xmlns:p14="http://schemas.microsoft.com/office/powerpoint/2010/main" val="4029593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Minimum </a:t>
            </a:r>
            <a:r>
              <a:rPr lang="en-US" b="1" dirty="0" smtClean="0"/>
              <a:t>Qualification</a:t>
            </a:r>
            <a:r>
              <a:rPr lang="en-US" dirty="0"/>
              <a:t> </a:t>
            </a:r>
            <a:br>
              <a:rPr lang="en-US" dirty="0"/>
            </a:br>
            <a:endParaRPr lang="en-US" dirty="0"/>
          </a:p>
        </p:txBody>
      </p:sp>
      <p:sp>
        <p:nvSpPr>
          <p:cNvPr id="3" name="Content Placeholder 2"/>
          <p:cNvSpPr>
            <a:spLocks noGrp="1"/>
          </p:cNvSpPr>
          <p:nvPr>
            <p:ph sz="half" idx="1"/>
          </p:nvPr>
        </p:nvSpPr>
        <p:spPr>
          <a:xfrm>
            <a:off x="244186" y="1524000"/>
            <a:ext cx="3742027" cy="4867656"/>
          </a:xfrm>
        </p:spPr>
        <p:txBody>
          <a:bodyPr>
            <a:normAutofit/>
          </a:bodyPr>
          <a:lstStyle/>
          <a:p>
            <a:r>
              <a:rPr lang="en-US" dirty="0" smtClean="0"/>
              <a:t>All college courses must be taught by someone who meets minimum qualifications</a:t>
            </a:r>
          </a:p>
          <a:p>
            <a:endParaRPr lang="en-US" dirty="0"/>
          </a:p>
          <a:p>
            <a:endParaRPr lang="en-US" dirty="0" smtClean="0"/>
          </a:p>
          <a:p>
            <a:endParaRPr lang="en-US" dirty="0"/>
          </a:p>
          <a:p>
            <a:endParaRPr lang="en-US" dirty="0" smtClean="0"/>
          </a:p>
        </p:txBody>
      </p:sp>
      <p:sp>
        <p:nvSpPr>
          <p:cNvPr id="5" name="Content Placeholder 4"/>
          <p:cNvSpPr>
            <a:spLocks noGrp="1"/>
          </p:cNvSpPr>
          <p:nvPr>
            <p:ph sz="half" idx="2"/>
          </p:nvPr>
        </p:nvSpPr>
        <p:spPr/>
        <p:txBody>
          <a:bodyPr>
            <a:normAutofit/>
          </a:bodyPr>
          <a:lstStyle/>
          <a:p>
            <a:endParaRPr lang="en-US"/>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72000" y="1028700"/>
            <a:ext cx="4327814" cy="5600700"/>
          </a:xfrm>
          <a:prstGeom prst="rect">
            <a:avLst/>
          </a:prstGeom>
        </p:spPr>
      </p:pic>
    </p:spTree>
    <p:extLst>
      <p:ext uri="{BB962C8B-B14F-4D97-AF65-F5344CB8AC3E}">
        <p14:creationId xmlns:p14="http://schemas.microsoft.com/office/powerpoint/2010/main" val="1493840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0202" y="2106931"/>
            <a:ext cx="2425014" cy="1553760"/>
          </a:xfrm>
        </p:spPr>
        <p:txBody>
          <a:bodyPr>
            <a:normAutofit fontScale="90000"/>
          </a:bodyPr>
          <a:lstStyle/>
          <a:p>
            <a:r>
              <a:rPr lang="en-US" b="1" dirty="0"/>
              <a:t>Dual </a:t>
            </a:r>
            <a:r>
              <a:rPr lang="en-US" b="1" dirty="0" smtClean="0"/>
              <a:t>Enrollment: Pathway to College and Career </a:t>
            </a:r>
            <a:r>
              <a:rPr lang="en-US" dirty="0"/>
              <a:t/>
            </a:r>
            <a:br>
              <a:rPr lang="en-US" dirty="0"/>
            </a:br>
            <a:endParaRPr lang="en-US" dirty="0"/>
          </a:p>
        </p:txBody>
      </p:sp>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rcRect l="9107" r="9107"/>
          <a:stretch>
            <a:fillRect/>
          </a:stretch>
        </p:blipFill>
        <p:spPr/>
      </p:pic>
      <p:sp>
        <p:nvSpPr>
          <p:cNvPr id="3" name="Content Placeholder 2"/>
          <p:cNvSpPr>
            <a:spLocks noGrp="1"/>
          </p:cNvSpPr>
          <p:nvPr>
            <p:ph type="body" sz="half" idx="2"/>
          </p:nvPr>
        </p:nvSpPr>
        <p:spPr>
          <a:xfrm>
            <a:off x="0" y="438150"/>
            <a:ext cx="2705100" cy="5938267"/>
          </a:xfrm>
        </p:spPr>
        <p:txBody>
          <a:bodyPr>
            <a:normAutofit/>
          </a:bodyPr>
          <a:lstStyle/>
          <a:p>
            <a:r>
              <a:rPr lang="en-US" sz="1800" b="1" dirty="0" smtClean="0"/>
              <a:t>Dual Enrollment: Pathways to College and Careers</a:t>
            </a:r>
          </a:p>
          <a:p>
            <a:endParaRPr lang="en-US" sz="1800" dirty="0"/>
          </a:p>
          <a:p>
            <a:r>
              <a:rPr lang="en-US" sz="1800" dirty="0" smtClean="0"/>
              <a:t>Strengthen the talent pipeline to employment</a:t>
            </a:r>
          </a:p>
          <a:p>
            <a:endParaRPr lang="en-US" sz="1800" dirty="0"/>
          </a:p>
          <a:p>
            <a:r>
              <a:rPr lang="en-US" sz="1800" dirty="0" smtClean="0"/>
              <a:t>Support students to stay on track, maintain momentum and complete a college award</a:t>
            </a:r>
          </a:p>
          <a:p>
            <a:endParaRPr lang="en-US" sz="1800" dirty="0"/>
          </a:p>
          <a:p>
            <a:r>
              <a:rPr lang="en-US" sz="1800" dirty="0" smtClean="0"/>
              <a:t>Best if there is a strong partnership with high school districts (CCAPs require it.)</a:t>
            </a:r>
          </a:p>
        </p:txBody>
      </p:sp>
    </p:spTree>
    <p:extLst>
      <p:ext uri="{BB962C8B-B14F-4D97-AF65-F5344CB8AC3E}">
        <p14:creationId xmlns:p14="http://schemas.microsoft.com/office/powerpoint/2010/main" val="183450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Opportunities &amp; Benefits for Students</a:t>
            </a:r>
            <a:endParaRPr lang="en-US" b="1" dirty="0"/>
          </a:p>
        </p:txBody>
      </p:sp>
      <p:sp>
        <p:nvSpPr>
          <p:cNvPr id="3" name="Content Placeholder 2"/>
          <p:cNvSpPr>
            <a:spLocks noGrp="1"/>
          </p:cNvSpPr>
          <p:nvPr>
            <p:ph idx="1"/>
          </p:nvPr>
        </p:nvSpPr>
        <p:spPr/>
        <p:txBody>
          <a:bodyPr>
            <a:normAutofit fontScale="92500" lnSpcReduction="10000"/>
          </a:bodyPr>
          <a:lstStyle/>
          <a:p>
            <a:pPr>
              <a:buFont typeface="Wingdings" charset="2"/>
              <a:buChar char="v"/>
            </a:pPr>
            <a:r>
              <a:rPr lang="en-US" dirty="0"/>
              <a:t>Complete high school and college credits at same time</a:t>
            </a:r>
          </a:p>
          <a:p>
            <a:pPr>
              <a:buFont typeface="Wingdings" charset="2"/>
              <a:buChar char="v"/>
            </a:pPr>
            <a:endParaRPr lang="en-US" dirty="0"/>
          </a:p>
          <a:p>
            <a:pPr>
              <a:buFont typeface="Wingdings" charset="2"/>
              <a:buChar char="v"/>
            </a:pPr>
            <a:r>
              <a:rPr lang="en-US" dirty="0"/>
              <a:t>Introduction to/preparation for college life for a smoother transition to college</a:t>
            </a:r>
          </a:p>
          <a:p>
            <a:pPr>
              <a:buFont typeface="Wingdings" charset="2"/>
              <a:buChar char="v"/>
            </a:pPr>
            <a:endParaRPr lang="en-US" dirty="0"/>
          </a:p>
          <a:p>
            <a:pPr>
              <a:buFont typeface="Wingdings" charset="2"/>
              <a:buChar char="v"/>
            </a:pPr>
            <a:r>
              <a:rPr lang="en-US" dirty="0"/>
              <a:t>More time for career and/or college major exploration</a:t>
            </a:r>
          </a:p>
          <a:p>
            <a:pPr>
              <a:buFont typeface="Wingdings" charset="2"/>
              <a:buChar char="v"/>
            </a:pPr>
            <a:endParaRPr lang="en-US" dirty="0"/>
          </a:p>
          <a:p>
            <a:pPr>
              <a:buFont typeface="Wingdings" charset="2"/>
              <a:buChar char="v"/>
            </a:pPr>
            <a:r>
              <a:rPr lang="en-US" dirty="0"/>
              <a:t>Address skills gaps and improve study skills/academic knowledge</a:t>
            </a:r>
          </a:p>
          <a:p>
            <a:pPr>
              <a:buFont typeface="Wingdings" charset="2"/>
              <a:buChar char="v"/>
            </a:pPr>
            <a:endParaRPr lang="en-US" dirty="0"/>
          </a:p>
          <a:p>
            <a:pPr>
              <a:buFont typeface="Wingdings" charset="2"/>
              <a:buChar char="v"/>
            </a:pPr>
            <a:r>
              <a:rPr lang="en-US" dirty="0"/>
              <a:t>Increased confidence and motivation to persist</a:t>
            </a:r>
          </a:p>
          <a:p>
            <a:pPr>
              <a:buFont typeface="Wingdings" charset="2"/>
              <a:buChar char="v"/>
            </a:pPr>
            <a:endParaRPr lang="en-US" dirty="0"/>
          </a:p>
          <a:p>
            <a:pPr>
              <a:buFont typeface="Wingdings" charset="2"/>
              <a:buChar char="v"/>
            </a:pPr>
            <a:r>
              <a:rPr lang="en-US" dirty="0"/>
              <a:t>Students learn the benefits of a college </a:t>
            </a:r>
            <a:r>
              <a:rPr lang="en-US" dirty="0" smtClean="0"/>
              <a:t>education</a:t>
            </a:r>
            <a:endParaRPr lang="en-US" i="1" dirty="0">
              <a:solidFill>
                <a:srgbClr val="FF0000"/>
              </a:solidFill>
            </a:endParaRPr>
          </a:p>
        </p:txBody>
      </p:sp>
    </p:spTree>
    <p:extLst>
      <p:ext uri="{BB962C8B-B14F-4D97-AF65-F5344CB8AC3E}">
        <p14:creationId xmlns:p14="http://schemas.microsoft.com/office/powerpoint/2010/main" val="1218100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Challenges</a:t>
            </a:r>
            <a:r>
              <a:rPr lang="en-US" dirty="0"/>
              <a:t> </a:t>
            </a:r>
            <a:br>
              <a:rPr lang="en-US" dirty="0"/>
            </a:br>
            <a:endParaRPr lang="en-US" dirty="0"/>
          </a:p>
        </p:txBody>
      </p:sp>
      <p:sp>
        <p:nvSpPr>
          <p:cNvPr id="3" name="Content Placeholder 2"/>
          <p:cNvSpPr>
            <a:spLocks noGrp="1"/>
          </p:cNvSpPr>
          <p:nvPr>
            <p:ph idx="1"/>
          </p:nvPr>
        </p:nvSpPr>
        <p:spPr/>
        <p:txBody>
          <a:bodyPr/>
          <a:lstStyle/>
          <a:p>
            <a:r>
              <a:rPr lang="en-US" dirty="0"/>
              <a:t>Programs vary in purpose– intentional college/career pathway programs vs. “chasing FTES”</a:t>
            </a:r>
          </a:p>
          <a:p>
            <a:endParaRPr lang="en-US" dirty="0"/>
          </a:p>
          <a:p>
            <a:r>
              <a:rPr lang="en-US" dirty="0"/>
              <a:t>Programs vary in degree of “formality” – </a:t>
            </a:r>
            <a:r>
              <a:rPr lang="en-US" dirty="0" smtClean="0"/>
              <a:t>formal memorandum </a:t>
            </a:r>
            <a:r>
              <a:rPr lang="en-US" dirty="0"/>
              <a:t>of </a:t>
            </a:r>
            <a:r>
              <a:rPr lang="en-US" dirty="0" smtClean="0"/>
              <a:t>understanding, support systems in place</a:t>
            </a:r>
          </a:p>
          <a:p>
            <a:endParaRPr lang="en-US" dirty="0"/>
          </a:p>
          <a:p>
            <a:r>
              <a:rPr lang="en-US" dirty="0"/>
              <a:t>Programs vary in degree of faculty engagement –faculty are partners vs. “the administration does its own thing”</a:t>
            </a:r>
          </a:p>
          <a:p>
            <a:endParaRPr lang="en-US" dirty="0"/>
          </a:p>
        </p:txBody>
      </p:sp>
    </p:spTree>
    <p:extLst>
      <p:ext uri="{BB962C8B-B14F-4D97-AF65-F5344CB8AC3E}">
        <p14:creationId xmlns:p14="http://schemas.microsoft.com/office/powerpoint/2010/main" val="2068359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Development of Guiding Principles</a:t>
            </a:r>
            <a:r>
              <a:rPr lang="en-US" dirty="0"/>
              <a:t/>
            </a:r>
            <a:br>
              <a:rPr lang="en-US" dirty="0"/>
            </a:br>
            <a:endParaRPr lang="en-US" dirty="0"/>
          </a:p>
        </p:txBody>
      </p:sp>
      <p:sp>
        <p:nvSpPr>
          <p:cNvPr id="3" name="Content Placeholder 2"/>
          <p:cNvSpPr>
            <a:spLocks noGrp="1"/>
          </p:cNvSpPr>
          <p:nvPr>
            <p:ph idx="1"/>
          </p:nvPr>
        </p:nvSpPr>
        <p:spPr>
          <a:xfrm>
            <a:off x="457200" y="1257300"/>
            <a:ext cx="8229600" cy="5219700"/>
          </a:xfrm>
        </p:spPr>
        <p:txBody>
          <a:bodyPr>
            <a:normAutofit lnSpcReduction="10000"/>
          </a:bodyPr>
          <a:lstStyle/>
          <a:p>
            <a:r>
              <a:rPr lang="en-US" dirty="0" smtClean="0"/>
              <a:t>Dual enrollment (regular &amp; CCAP) is not a smorgasbord</a:t>
            </a:r>
          </a:p>
          <a:p>
            <a:endParaRPr lang="en-US" dirty="0"/>
          </a:p>
          <a:p>
            <a:r>
              <a:rPr lang="en-US" dirty="0" smtClean="0"/>
              <a:t>Decide on guiding principles for regular and CCAP</a:t>
            </a:r>
          </a:p>
          <a:p>
            <a:endParaRPr lang="en-US" dirty="0"/>
          </a:p>
          <a:p>
            <a:r>
              <a:rPr lang="en-US" dirty="0" smtClean="0"/>
              <a:t>Think about what will benefits high school students most (classes the high school doesn’t offer, CCAP courses for below college level, and….)</a:t>
            </a:r>
          </a:p>
          <a:p>
            <a:endParaRPr lang="en-US" dirty="0"/>
          </a:p>
          <a:p>
            <a:r>
              <a:rPr lang="en-US" dirty="0" smtClean="0"/>
              <a:t>Career Education Pathways – what is a good fit? Can they be entry level job ready when they graduate high school?</a:t>
            </a:r>
          </a:p>
          <a:p>
            <a:endParaRPr lang="en-US" dirty="0"/>
          </a:p>
          <a:p>
            <a:r>
              <a:rPr lang="en-US" dirty="0" smtClean="0"/>
              <a:t>Do not be afraid to be unique!!</a:t>
            </a:r>
            <a:endParaRPr lang="en-US" dirty="0"/>
          </a:p>
          <a:p>
            <a:pPr lvl="0"/>
            <a:endParaRPr lang="en-US" dirty="0"/>
          </a:p>
          <a:p>
            <a:endParaRPr lang="en-US" dirty="0"/>
          </a:p>
        </p:txBody>
      </p:sp>
    </p:spTree>
    <p:extLst>
      <p:ext uri="{BB962C8B-B14F-4D97-AF65-F5344CB8AC3E}">
        <p14:creationId xmlns:p14="http://schemas.microsoft.com/office/powerpoint/2010/main" val="1786846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Successful Programs</a:t>
            </a:r>
            <a:endParaRPr lang="en-US" b="1" dirty="0"/>
          </a:p>
        </p:txBody>
      </p:sp>
      <p:pic>
        <p:nvPicPr>
          <p:cNvPr id="1026" name="Picture 2" descr="mage result for shari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04092" y="2327563"/>
            <a:ext cx="7770090" cy="3189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076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tps://i.pinimg.com/736x/94/b9/cf/94b9cff6e57f8bff9db127a2114ce4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0050"/>
            <a:ext cx="9144000" cy="914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735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Resources</a:t>
            </a:r>
            <a:endParaRPr lang="en-US" b="1" dirty="0"/>
          </a:p>
        </p:txBody>
      </p:sp>
      <p:sp>
        <p:nvSpPr>
          <p:cNvPr id="3" name="Content Placeholder 2"/>
          <p:cNvSpPr>
            <a:spLocks noGrp="1"/>
          </p:cNvSpPr>
          <p:nvPr>
            <p:ph idx="1"/>
          </p:nvPr>
        </p:nvSpPr>
        <p:spPr/>
        <p:txBody>
          <a:bodyPr>
            <a:normAutofit lnSpcReduction="10000"/>
          </a:bodyPr>
          <a:lstStyle/>
          <a:p>
            <a:r>
              <a:rPr lang="en-US" dirty="0" smtClean="0"/>
              <a:t>A Guide to Launching and Expanding Dual Enrollment Programs for Historically Underserved Students in California.  Retrieved from </a:t>
            </a:r>
            <a:r>
              <a:rPr lang="en-US" dirty="0" smtClean="0">
                <a:hlinkClick r:id="rId2"/>
              </a:rPr>
              <a:t>https</a:t>
            </a:r>
            <a:r>
              <a:rPr lang="en-US" dirty="0">
                <a:hlinkClick r:id="rId2"/>
              </a:rPr>
              <a:t>://</a:t>
            </a:r>
            <a:r>
              <a:rPr lang="en-US" dirty="0" smtClean="0">
                <a:hlinkClick r:id="rId2"/>
              </a:rPr>
              <a:t>www.asundergrad.pitt.edu/sites/default/files/DualEnrollmentGuideJune2014.pdf</a:t>
            </a:r>
            <a:r>
              <a:rPr lang="en-US" dirty="0" smtClean="0"/>
              <a:t> </a:t>
            </a:r>
            <a:endParaRPr lang="en-US" dirty="0"/>
          </a:p>
          <a:p>
            <a:r>
              <a:rPr lang="en-US" dirty="0" smtClean="0"/>
              <a:t>Santa </a:t>
            </a:r>
            <a:r>
              <a:rPr lang="en-US" dirty="0"/>
              <a:t>Barbara City </a:t>
            </a:r>
            <a:r>
              <a:rPr lang="en-US" dirty="0" smtClean="0"/>
              <a:t>College.  Retrieved from</a:t>
            </a:r>
            <a:r>
              <a:rPr lang="en-US" dirty="0"/>
              <a:t> </a:t>
            </a:r>
            <a:r>
              <a:rPr lang="en-US" dirty="0">
                <a:hlinkClick r:id="rId3"/>
              </a:rPr>
              <a:t>http://www.sbcc.edu/dualenrollment/</a:t>
            </a:r>
            <a:r>
              <a:rPr lang="en-US" dirty="0"/>
              <a:t> </a:t>
            </a:r>
          </a:p>
          <a:p>
            <a:r>
              <a:rPr lang="en-US" dirty="0"/>
              <a:t>Get focused! Stay Focused</a:t>
            </a:r>
            <a:r>
              <a:rPr lang="en-US" dirty="0" smtClean="0"/>
              <a:t>!  Retrieved from</a:t>
            </a:r>
            <a:r>
              <a:rPr lang="en-US" dirty="0"/>
              <a:t>  </a:t>
            </a:r>
            <a:r>
              <a:rPr lang="en-US" dirty="0">
                <a:hlinkClick r:id="rId4"/>
              </a:rPr>
              <a:t>http://www.getfocusedstayfocused.org/</a:t>
            </a:r>
            <a:r>
              <a:rPr lang="en-US" dirty="0"/>
              <a:t> </a:t>
            </a:r>
            <a:endParaRPr lang="en-US" dirty="0" smtClean="0"/>
          </a:p>
          <a:p>
            <a:r>
              <a:rPr lang="en-US" dirty="0" smtClean="0">
                <a:solidFill>
                  <a:srgbClr val="000000"/>
                </a:solidFill>
              </a:rPr>
              <a:t>Career </a:t>
            </a:r>
            <a:r>
              <a:rPr lang="en-US" dirty="0">
                <a:solidFill>
                  <a:srgbClr val="000000"/>
                </a:solidFill>
              </a:rPr>
              <a:t>Ladders Project:  HS to College Transition Web </a:t>
            </a:r>
            <a:r>
              <a:rPr lang="en-US" dirty="0" smtClean="0">
                <a:solidFill>
                  <a:srgbClr val="000000"/>
                </a:solidFill>
              </a:rPr>
              <a:t>Resources.  Retrieved from </a:t>
            </a:r>
            <a:endParaRPr lang="en-US" dirty="0">
              <a:solidFill>
                <a:srgbClr val="000000"/>
              </a:solidFill>
            </a:endParaRPr>
          </a:p>
          <a:p>
            <a:pPr marL="355600" lvl="1" indent="0">
              <a:buNone/>
            </a:pPr>
            <a:r>
              <a:rPr lang="en-US" dirty="0">
                <a:solidFill>
                  <a:srgbClr val="7F7F7F"/>
                </a:solidFill>
                <a:hlinkClick r:id="rId5"/>
              </a:rPr>
              <a:t>http://www.careerladdersproject.org/high-school-to-college-transition-tools/early-college-experiences-and-transition-support/</a:t>
            </a:r>
            <a:endParaRPr lang="en-US" dirty="0">
              <a:solidFill>
                <a:srgbClr val="7F7F7F"/>
              </a:solidFill>
            </a:endParaRPr>
          </a:p>
          <a:p>
            <a:endParaRPr lang="en-US" dirty="0"/>
          </a:p>
        </p:txBody>
      </p:sp>
    </p:spTree>
    <p:extLst>
      <p:ext uri="{BB962C8B-B14F-4D97-AF65-F5344CB8AC3E}">
        <p14:creationId xmlns:p14="http://schemas.microsoft.com/office/powerpoint/2010/main" val="3710192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Resources</a:t>
            </a:r>
            <a:endParaRPr lang="en-US" b="1" dirty="0"/>
          </a:p>
        </p:txBody>
      </p:sp>
      <p:sp>
        <p:nvSpPr>
          <p:cNvPr id="3" name="Content Placeholder 2"/>
          <p:cNvSpPr>
            <a:spLocks noGrp="1"/>
          </p:cNvSpPr>
          <p:nvPr>
            <p:ph idx="1"/>
          </p:nvPr>
        </p:nvSpPr>
        <p:spPr/>
        <p:txBody>
          <a:bodyPr/>
          <a:lstStyle/>
          <a:p>
            <a:r>
              <a:rPr lang="en-US" dirty="0" smtClean="0"/>
              <a:t>CCCCO Dual Enrollment/CCAP</a:t>
            </a:r>
          </a:p>
          <a:p>
            <a:pPr marL="0" indent="0">
              <a:buNone/>
            </a:pPr>
            <a:r>
              <a:rPr lang="en-US" dirty="0">
                <a:hlinkClick r:id="rId2"/>
              </a:rPr>
              <a:t>http://</a:t>
            </a:r>
            <a:r>
              <a:rPr lang="en-US" dirty="0" smtClean="0">
                <a:hlinkClick r:id="rId2"/>
              </a:rPr>
              <a:t>extranet.cccco.edu/Divisions/AcademicAffairs/DualEnrollment.aspx</a:t>
            </a:r>
            <a:r>
              <a:rPr lang="en-US" dirty="0" smtClean="0"/>
              <a:t> </a:t>
            </a:r>
            <a:endParaRPr lang="en-US" dirty="0"/>
          </a:p>
          <a:p>
            <a:r>
              <a:rPr lang="en-US" dirty="0" smtClean="0"/>
              <a:t>CCCCO DE/CCAP Partnership Agreement Guidelines. Retrieved from  </a:t>
            </a:r>
            <a:r>
              <a:rPr lang="en-US" dirty="0" smtClean="0">
                <a:hlinkClick r:id="rId3" invalidUrl="http://extranet.cccco.edu/Portals/1/AA/MCHS/Dual Enrollment/AB_288_College_and_Career_Access_Pathways_Apportionment_Eligibility_Guidelines_3-11-16.pdf"/>
              </a:rPr>
              <a:t>http</a:t>
            </a:r>
            <a:r>
              <a:rPr lang="en-US" dirty="0">
                <a:hlinkClick r:id="rId4" invalidUrl="http://extranet.cccco.edu/Portals/1/AA/MCHS/Dual Enrollment/AB_288_College_and_Career_Access_Pathways_Apportionment_Eligibility_Guidelines_3-11-16.pdf"/>
              </a:rPr>
              <a:t>://extranet.cccco.edu/Portals/1/AA/MCHS/Dual%20Enrollment/AB_288_College_and_Career_Access_Pathways_Apportionment_Eligibility_Guidelines_3-11-16.pdf</a:t>
            </a:r>
            <a:r>
              <a:rPr lang="en-US" dirty="0"/>
              <a:t> </a:t>
            </a:r>
          </a:p>
          <a:p>
            <a:endParaRPr lang="en-US" dirty="0"/>
          </a:p>
        </p:txBody>
      </p:sp>
    </p:spTree>
    <p:extLst>
      <p:ext uri="{BB962C8B-B14F-4D97-AF65-F5344CB8AC3E}">
        <p14:creationId xmlns:p14="http://schemas.microsoft.com/office/powerpoint/2010/main" val="1194991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a:t>
            </a:r>
            <a:r>
              <a:rPr lang="en-US" smtClean="0"/>
              <a:t>information contact:</a:t>
            </a:r>
            <a:endParaRPr lang="en-US" dirty="0"/>
          </a:p>
        </p:txBody>
      </p:sp>
      <p:sp>
        <p:nvSpPr>
          <p:cNvPr id="3" name="Content Placeholder 2"/>
          <p:cNvSpPr>
            <a:spLocks noGrp="1"/>
          </p:cNvSpPr>
          <p:nvPr>
            <p:ph idx="1"/>
          </p:nvPr>
        </p:nvSpPr>
        <p:spPr/>
        <p:txBody>
          <a:bodyPr/>
          <a:lstStyle/>
          <a:p>
            <a:pPr marL="0" indent="0">
              <a:buNone/>
            </a:pPr>
            <a:r>
              <a:rPr lang="en-US" sz="4000" i="1" dirty="0"/>
              <a:t>Dianna </a:t>
            </a:r>
            <a:r>
              <a:rPr lang="en-US" sz="4000" i="1" dirty="0" err="1" smtClean="0"/>
              <a:t>Chiabotti</a:t>
            </a:r>
            <a:endParaRPr lang="en-US" sz="4000" i="1" dirty="0" smtClean="0"/>
          </a:p>
          <a:p>
            <a:pPr marL="0" indent="0">
              <a:buNone/>
            </a:pPr>
            <a:r>
              <a:rPr lang="en-US" sz="4000" dirty="0" smtClean="0">
                <a:hlinkClick r:id="rId2"/>
              </a:rPr>
              <a:t>DCHIABOTTI@napavalley.edu</a:t>
            </a:r>
            <a:r>
              <a:rPr lang="en-US" sz="4000" dirty="0" smtClean="0"/>
              <a:t>  ‎</a:t>
            </a:r>
            <a:r>
              <a:rPr lang="en-US" sz="4000" dirty="0"/>
              <a:t> </a:t>
            </a:r>
            <a:endParaRPr lang="en-US" sz="4000" i="1" dirty="0" smtClean="0"/>
          </a:p>
          <a:p>
            <a:pPr marL="0" indent="0">
              <a:buNone/>
            </a:pPr>
            <a:r>
              <a:rPr lang="en-US" sz="2800" dirty="0" smtClean="0"/>
              <a:t>Napa </a:t>
            </a:r>
            <a:r>
              <a:rPr lang="en-US" sz="2800" dirty="0"/>
              <a:t>Valley College</a:t>
            </a:r>
          </a:p>
          <a:p>
            <a:pPr marL="0" indent="0">
              <a:buNone/>
            </a:pPr>
            <a:r>
              <a:rPr lang="en-US" sz="4000" i="1" dirty="0"/>
              <a:t>Mayra </a:t>
            </a:r>
            <a:r>
              <a:rPr lang="en-US" sz="4000" i="1" dirty="0" smtClean="0"/>
              <a:t>Cruz</a:t>
            </a:r>
          </a:p>
          <a:p>
            <a:pPr marL="0" indent="0">
              <a:buNone/>
            </a:pPr>
            <a:r>
              <a:rPr lang="en-US" sz="4000" dirty="0" smtClean="0">
                <a:hlinkClick r:id="rId3"/>
              </a:rPr>
              <a:t>cruzmayra@deanza.edu</a:t>
            </a:r>
            <a:r>
              <a:rPr lang="en-US" sz="4000" dirty="0" smtClean="0"/>
              <a:t>  </a:t>
            </a:r>
          </a:p>
          <a:p>
            <a:pPr marL="0" indent="0">
              <a:buNone/>
            </a:pPr>
            <a:r>
              <a:rPr lang="en-US" sz="2800" dirty="0" smtClean="0"/>
              <a:t>Area </a:t>
            </a:r>
            <a:r>
              <a:rPr lang="en-US" sz="2800" dirty="0"/>
              <a:t>B Representative ASCCC</a:t>
            </a:r>
          </a:p>
          <a:p>
            <a:endParaRPr lang="en-US" dirty="0"/>
          </a:p>
        </p:txBody>
      </p:sp>
    </p:spTree>
    <p:extLst>
      <p:ext uri="{BB962C8B-B14F-4D97-AF65-F5344CB8AC3E}">
        <p14:creationId xmlns:p14="http://schemas.microsoft.com/office/powerpoint/2010/main" val="621961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Equity Imperative</a:t>
            </a:r>
            <a:endParaRPr lang="en-US" b="1" dirty="0"/>
          </a:p>
        </p:txBody>
      </p:sp>
      <p:sp>
        <p:nvSpPr>
          <p:cNvPr id="3" name="Content Placeholder 2"/>
          <p:cNvSpPr>
            <a:spLocks noGrp="1"/>
          </p:cNvSpPr>
          <p:nvPr>
            <p:ph idx="1"/>
          </p:nvPr>
        </p:nvSpPr>
        <p:spPr/>
        <p:txBody>
          <a:bodyPr/>
          <a:lstStyle/>
          <a:p>
            <a:r>
              <a:rPr lang="en-US" dirty="0"/>
              <a:t>A</a:t>
            </a:r>
            <a:r>
              <a:rPr lang="en-US" dirty="0" smtClean="0"/>
              <a:t>chievement </a:t>
            </a:r>
            <a:r>
              <a:rPr lang="en-US" dirty="0"/>
              <a:t>gaps </a:t>
            </a:r>
            <a:r>
              <a:rPr lang="en-US" dirty="0" smtClean="0"/>
              <a:t>continue to persist </a:t>
            </a:r>
            <a:r>
              <a:rPr lang="en-US" dirty="0"/>
              <a:t>for students from </a:t>
            </a:r>
            <a:r>
              <a:rPr lang="en-US" dirty="0" err="1" smtClean="0"/>
              <a:t>Latinx</a:t>
            </a:r>
            <a:r>
              <a:rPr lang="en-US" dirty="0" smtClean="0"/>
              <a:t>, Black &amp; African, Native American and other ethnic groups</a:t>
            </a:r>
            <a:endParaRPr lang="en-US" dirty="0"/>
          </a:p>
          <a:p>
            <a:endParaRPr lang="en-US" dirty="0"/>
          </a:p>
          <a:p>
            <a:r>
              <a:rPr lang="en-US" dirty="0"/>
              <a:t>California is a “majority minority” state – closing achievement gaps is </a:t>
            </a:r>
            <a:r>
              <a:rPr lang="en-US" dirty="0" smtClean="0"/>
              <a:t>necessary </a:t>
            </a:r>
            <a:r>
              <a:rPr lang="en-US" dirty="0"/>
              <a:t>to California’s future</a:t>
            </a:r>
          </a:p>
          <a:p>
            <a:endParaRPr lang="en-US" dirty="0"/>
          </a:p>
          <a:p>
            <a:r>
              <a:rPr lang="en-US" dirty="0"/>
              <a:t>Many of our students are first </a:t>
            </a:r>
            <a:r>
              <a:rPr lang="en-US" dirty="0" smtClean="0"/>
              <a:t>generation college students</a:t>
            </a:r>
            <a:endParaRPr lang="en-US" dirty="0"/>
          </a:p>
          <a:p>
            <a:endParaRPr lang="en-US" dirty="0"/>
          </a:p>
          <a:p>
            <a:r>
              <a:rPr lang="en-US" dirty="0"/>
              <a:t>Many of our students come from non-English speaking homes</a:t>
            </a:r>
          </a:p>
          <a:p>
            <a:endParaRPr lang="en-US" dirty="0"/>
          </a:p>
        </p:txBody>
      </p:sp>
    </p:spTree>
    <p:extLst>
      <p:ext uri="{BB962C8B-B14F-4D97-AF65-F5344CB8AC3E}">
        <p14:creationId xmlns:p14="http://schemas.microsoft.com/office/powerpoint/2010/main" val="731596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Reality</a:t>
            </a:r>
            <a:endParaRPr lang="en-US" b="1" dirty="0"/>
          </a:p>
        </p:txBody>
      </p:sp>
      <p:pic>
        <p:nvPicPr>
          <p:cNvPr id="4" name="Google Shape;123;p16"/>
          <p:cNvPicPr preferRelativeResize="0">
            <a:picLocks noGrp="1"/>
          </p:cNvPicPr>
          <p:nvPr>
            <p:ph idx="1"/>
          </p:nvPr>
        </p:nvPicPr>
        <p:blipFill rotWithShape="1">
          <a:blip r:embed="rId3">
            <a:alphaModFix/>
          </a:blip>
          <a:srcRect/>
          <a:stretch/>
        </p:blipFill>
        <p:spPr>
          <a:xfrm>
            <a:off x="1428750" y="1343025"/>
            <a:ext cx="6457949" cy="5343525"/>
          </a:xfrm>
          <a:prstGeom prst="rect">
            <a:avLst/>
          </a:prstGeom>
          <a:noFill/>
          <a:ln>
            <a:noFill/>
          </a:ln>
        </p:spPr>
      </p:pic>
    </p:spTree>
    <p:extLst>
      <p:ext uri="{BB962C8B-B14F-4D97-AF65-F5344CB8AC3E}">
        <p14:creationId xmlns:p14="http://schemas.microsoft.com/office/powerpoint/2010/main" val="90210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Reality</a:t>
            </a:r>
            <a:endParaRPr lang="en-US" b="1" dirty="0"/>
          </a:p>
        </p:txBody>
      </p:sp>
      <p:sp>
        <p:nvSpPr>
          <p:cNvPr id="3" name="Content Placeholder 2"/>
          <p:cNvSpPr>
            <a:spLocks noGrp="1"/>
          </p:cNvSpPr>
          <p:nvPr>
            <p:ph sz="half" idx="1"/>
          </p:nvPr>
        </p:nvSpPr>
        <p:spPr/>
        <p:txBody>
          <a:bodyPr>
            <a:normAutofit lnSpcReduction="10000"/>
          </a:bodyPr>
          <a:lstStyle/>
          <a:p>
            <a:r>
              <a:rPr lang="en-US" dirty="0"/>
              <a:t>Our students are the </a:t>
            </a:r>
            <a:r>
              <a:rPr lang="en-US" dirty="0" smtClean="0"/>
              <a:t>“unprepared.”  </a:t>
            </a:r>
          </a:p>
          <a:p>
            <a:endParaRPr lang="en-US" dirty="0"/>
          </a:p>
          <a:p>
            <a:r>
              <a:rPr lang="en-US" dirty="0" smtClean="0"/>
              <a:t>It’s </a:t>
            </a:r>
            <a:r>
              <a:rPr lang="en-US" dirty="0"/>
              <a:t>in our best interest as a system and </a:t>
            </a:r>
            <a:r>
              <a:rPr lang="en-US" dirty="0" smtClean="0"/>
              <a:t>as a state to proactively </a:t>
            </a:r>
            <a:r>
              <a:rPr lang="en-US" dirty="0"/>
              <a:t>work with our K-12 partners to help prepare </a:t>
            </a:r>
            <a:r>
              <a:rPr lang="en-US" dirty="0" smtClean="0"/>
              <a:t>high school students </a:t>
            </a:r>
            <a:r>
              <a:rPr lang="en-US" dirty="0"/>
              <a:t>for college and/or careers.</a:t>
            </a:r>
          </a:p>
          <a:p>
            <a:endParaRPr lang="en-US" dirty="0"/>
          </a:p>
        </p:txBody>
      </p:sp>
      <p:pic>
        <p:nvPicPr>
          <p:cNvPr id="7" name="Picture 2" descr="ttps://timedotcom.files.wordpress.com/2015/04/graduation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495800" y="2209800"/>
            <a:ext cx="4427384" cy="306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176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a:r>
              <a:rPr lang="en-US" dirty="0" smtClean="0"/>
              <a:t/>
            </a:r>
            <a:br>
              <a:rPr lang="en-US" dirty="0" smtClean="0"/>
            </a:br>
            <a:r>
              <a:rPr lang="en-US" b="1" dirty="0" smtClean="0"/>
              <a:t>Student </a:t>
            </a:r>
            <a:r>
              <a:rPr lang="en-US" b="1" dirty="0"/>
              <a:t>Success </a:t>
            </a:r>
            <a:r>
              <a:rPr lang="en-US" b="1" dirty="0" smtClean="0"/>
              <a:t>Factors</a:t>
            </a: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 </a:t>
            </a:r>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2000250" y="1733550"/>
            <a:ext cx="5143499" cy="4610100"/>
          </a:xfrm>
          <a:prstGeom prst="rect">
            <a:avLst/>
          </a:prstGeom>
        </p:spPr>
      </p:pic>
    </p:spTree>
    <p:extLst>
      <p:ext uri="{BB962C8B-B14F-4D97-AF65-F5344CB8AC3E}">
        <p14:creationId xmlns:p14="http://schemas.microsoft.com/office/powerpoint/2010/main" val="2096266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Way to Address Equity is . . .</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sz="5400" b="1" i="1" dirty="0" smtClean="0">
                <a:solidFill>
                  <a:srgbClr val="0070C0"/>
                </a:solidFill>
              </a:rPr>
              <a:t>Dual Enrollment</a:t>
            </a:r>
            <a:endParaRPr lang="en-US" sz="5400" b="1" i="1" dirty="0">
              <a:solidFill>
                <a:srgbClr val="0070C0"/>
              </a:solidFill>
            </a:endParaRPr>
          </a:p>
        </p:txBody>
      </p:sp>
    </p:spTree>
    <p:extLst>
      <p:ext uri="{BB962C8B-B14F-4D97-AF65-F5344CB8AC3E}">
        <p14:creationId xmlns:p14="http://schemas.microsoft.com/office/powerpoint/2010/main" val="4066935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Definition of Dual Enrollment</a:t>
            </a:r>
            <a:br>
              <a:rPr lang="en-US" b="1" dirty="0"/>
            </a:br>
            <a:endParaRPr lang="en-US" b="1" dirty="0"/>
          </a:p>
        </p:txBody>
      </p:sp>
      <p:sp>
        <p:nvSpPr>
          <p:cNvPr id="3" name="Content Placeholder 2"/>
          <p:cNvSpPr>
            <a:spLocks noGrp="1"/>
          </p:cNvSpPr>
          <p:nvPr>
            <p:ph idx="1"/>
          </p:nvPr>
        </p:nvSpPr>
        <p:spPr/>
        <p:txBody>
          <a:bodyPr>
            <a:normAutofit/>
          </a:bodyPr>
          <a:lstStyle/>
          <a:p>
            <a:r>
              <a:rPr lang="en-US" dirty="0"/>
              <a:t>California Education Code grants community colleges the ability to admit </a:t>
            </a:r>
            <a:r>
              <a:rPr lang="en-US" sz="3200" dirty="0"/>
              <a:t>special part-time or full-time students </a:t>
            </a:r>
            <a:r>
              <a:rPr lang="en-US" dirty="0"/>
              <a:t>to provide </a:t>
            </a:r>
            <a:r>
              <a:rPr lang="en-US" sz="3200" dirty="0"/>
              <a:t>educational enrichment</a:t>
            </a:r>
            <a:r>
              <a:rPr lang="en-US" dirty="0"/>
              <a:t>. </a:t>
            </a:r>
            <a:endParaRPr lang="en-US" dirty="0" smtClean="0"/>
          </a:p>
          <a:p>
            <a:endParaRPr lang="en-US" dirty="0"/>
          </a:p>
          <a:p>
            <a:endParaRPr lang="en-US" dirty="0" smtClean="0"/>
          </a:p>
          <a:p>
            <a:r>
              <a:rPr lang="en-US" dirty="0" smtClean="0"/>
              <a:t>Education Code </a:t>
            </a:r>
          </a:p>
          <a:p>
            <a:pPr lvl="1"/>
            <a:r>
              <a:rPr lang="en-US" dirty="0" smtClean="0"/>
              <a:t>K-12  			§48800 - §48814 </a:t>
            </a:r>
          </a:p>
          <a:p>
            <a:pPr lvl="1"/>
            <a:r>
              <a:rPr lang="en-US" dirty="0" smtClean="0"/>
              <a:t>Community Colleges	§76001 - §76002</a:t>
            </a:r>
            <a:endParaRPr lang="en-US" dirty="0"/>
          </a:p>
        </p:txBody>
      </p:sp>
    </p:spTree>
    <p:extLst>
      <p:ext uri="{BB962C8B-B14F-4D97-AF65-F5344CB8AC3E}">
        <p14:creationId xmlns:p14="http://schemas.microsoft.com/office/powerpoint/2010/main" val="1136762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rPr>
              <a:t>Definition continued . . . </a:t>
            </a:r>
            <a:endParaRPr lang="en-US" sz="3600" dirty="0">
              <a:solidFill>
                <a:schemeClr val="tx1"/>
              </a:solidFill>
            </a:endParaRPr>
          </a:p>
        </p:txBody>
      </p:sp>
      <p:sp>
        <p:nvSpPr>
          <p:cNvPr id="3" name="Content Placeholder 2"/>
          <p:cNvSpPr>
            <a:spLocks noGrp="1"/>
          </p:cNvSpPr>
          <p:nvPr>
            <p:ph idx="1"/>
          </p:nvPr>
        </p:nvSpPr>
        <p:spPr/>
        <p:txBody>
          <a:bodyPr/>
          <a:lstStyle/>
          <a:p>
            <a:r>
              <a:rPr lang="en-US" dirty="0"/>
              <a:t>The</a:t>
            </a:r>
            <a:r>
              <a:rPr lang="en-US" sz="2800" i="1" dirty="0"/>
              <a:t> general </a:t>
            </a:r>
            <a:r>
              <a:rPr lang="en-US" dirty="0"/>
              <a:t>purpose of </a:t>
            </a:r>
            <a:r>
              <a:rPr lang="en-US" dirty="0" smtClean="0"/>
              <a:t>dual enrollment is:</a:t>
            </a:r>
            <a:endParaRPr lang="en-US" dirty="0"/>
          </a:p>
          <a:p>
            <a:pPr lvl="1"/>
            <a:r>
              <a:rPr lang="en-US" dirty="0"/>
              <a:t>Advance scholastic or vocational work</a:t>
            </a:r>
          </a:p>
          <a:p>
            <a:pPr lvl="1"/>
            <a:r>
              <a:rPr lang="en-US" dirty="0"/>
              <a:t>Smooth transition to college through greater </a:t>
            </a:r>
            <a:r>
              <a:rPr lang="en-US" dirty="0" smtClean="0"/>
              <a:t>exposure</a:t>
            </a:r>
          </a:p>
          <a:p>
            <a:pPr marL="274320" lvl="1" indent="0">
              <a:buNone/>
            </a:pPr>
            <a:endParaRPr lang="en-US" dirty="0" smtClean="0"/>
          </a:p>
          <a:p>
            <a:r>
              <a:rPr lang="en-US" dirty="0" smtClean="0"/>
              <a:t>Requires </a:t>
            </a:r>
            <a:endParaRPr lang="en-US" dirty="0"/>
          </a:p>
          <a:p>
            <a:pPr lvl="1"/>
            <a:r>
              <a:rPr lang="en-US" dirty="0" smtClean="0"/>
              <a:t>High </a:t>
            </a:r>
            <a:r>
              <a:rPr lang="en-US" dirty="0"/>
              <a:t>school recommendation and parental </a:t>
            </a:r>
            <a:r>
              <a:rPr lang="en-US" dirty="0" smtClean="0"/>
              <a:t>consent</a:t>
            </a:r>
          </a:p>
          <a:p>
            <a:pPr marL="274320" lvl="1" indent="0">
              <a:buNone/>
            </a:pPr>
            <a:endParaRPr lang="en-US" dirty="0" smtClean="0"/>
          </a:p>
          <a:p>
            <a:r>
              <a:rPr lang="en-US" dirty="0" smtClean="0"/>
              <a:t>Students can receive</a:t>
            </a:r>
            <a:endParaRPr lang="en-US" dirty="0"/>
          </a:p>
          <a:p>
            <a:pPr lvl="1"/>
            <a:r>
              <a:rPr lang="en-US" dirty="0" smtClean="0"/>
              <a:t>College credit</a:t>
            </a:r>
          </a:p>
          <a:p>
            <a:pPr lvl="1"/>
            <a:r>
              <a:rPr lang="en-US" dirty="0" smtClean="0"/>
              <a:t>High credit (depends on K-12 district)</a:t>
            </a:r>
          </a:p>
          <a:p>
            <a:pPr lvl="1"/>
            <a:r>
              <a:rPr lang="en-US" dirty="0" smtClean="0"/>
              <a:t>College </a:t>
            </a:r>
            <a:r>
              <a:rPr lang="en-US" dirty="0"/>
              <a:t>AND high </a:t>
            </a:r>
            <a:r>
              <a:rPr lang="en-US" dirty="0" smtClean="0"/>
              <a:t>school</a:t>
            </a:r>
            <a:endParaRPr lang="en-US" dirty="0"/>
          </a:p>
        </p:txBody>
      </p:sp>
    </p:spTree>
    <p:extLst>
      <p:ext uri="{BB962C8B-B14F-4D97-AF65-F5344CB8AC3E}">
        <p14:creationId xmlns:p14="http://schemas.microsoft.com/office/powerpoint/2010/main" val="13431021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4814</TotalTime>
  <Words>927</Words>
  <Application>Microsoft Macintosh PowerPoint</Application>
  <PresentationFormat>On-screen Show (4:3)</PresentationFormat>
  <Paragraphs>157</Paragraphs>
  <Slides>22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Adobe Gothic Std B</vt:lpstr>
      <vt:lpstr>Calibri</vt:lpstr>
      <vt:lpstr>Times New Roman</vt:lpstr>
      <vt:lpstr>Wingdings</vt:lpstr>
      <vt:lpstr>Arial</vt:lpstr>
      <vt:lpstr>Clarity</vt:lpstr>
      <vt:lpstr>Dual Enrollment:  Nuts, Bolts, and CTE</vt:lpstr>
      <vt:lpstr>PowerPoint Presentation</vt:lpstr>
      <vt:lpstr>The Equity Imperative</vt:lpstr>
      <vt:lpstr>The Reality</vt:lpstr>
      <vt:lpstr>The Reality</vt:lpstr>
      <vt:lpstr> Student Success Factors  </vt:lpstr>
      <vt:lpstr>One Way to Address Equity is . . .</vt:lpstr>
      <vt:lpstr>Definition of Dual Enrollment </vt:lpstr>
      <vt:lpstr>Definition continued . . . </vt:lpstr>
      <vt:lpstr>What is Dual Enrollment?</vt:lpstr>
      <vt:lpstr>College and Career Access Pathway</vt:lpstr>
      <vt:lpstr>CCAP – key points</vt:lpstr>
      <vt:lpstr>CCAP . . .  there’s more</vt:lpstr>
      <vt:lpstr>Minimum Qualification  </vt:lpstr>
      <vt:lpstr>Dual Enrollment: Pathway to College and Career  </vt:lpstr>
      <vt:lpstr>Opportunities &amp; Benefits for Students</vt:lpstr>
      <vt:lpstr>Challenges  </vt:lpstr>
      <vt:lpstr>Development of Guiding Principles </vt:lpstr>
      <vt:lpstr>Examples of Successful Programs</vt:lpstr>
      <vt:lpstr>Resources</vt:lpstr>
      <vt:lpstr>Resources</vt:lpstr>
      <vt:lpstr>For more information contact:</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Mayra Cruz</cp:lastModifiedBy>
  <cp:revision>119</cp:revision>
  <dcterms:created xsi:type="dcterms:W3CDTF">2015-10-21T19:14:41Z</dcterms:created>
  <dcterms:modified xsi:type="dcterms:W3CDTF">2019-04-18T20:25:15Z</dcterms:modified>
</cp:coreProperties>
</file>