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1"/>
  </p:notesMasterIdLst>
  <p:handoutMasterIdLst>
    <p:handoutMasterId r:id="rId22"/>
  </p:handoutMasterIdLst>
  <p:sldIdLst>
    <p:sldId id="256" r:id="rId2"/>
    <p:sldId id="269" r:id="rId3"/>
    <p:sldId id="273" r:id="rId4"/>
    <p:sldId id="277" r:id="rId5"/>
    <p:sldId id="268" r:id="rId6"/>
    <p:sldId id="274" r:id="rId7"/>
    <p:sldId id="275" r:id="rId8"/>
    <p:sldId id="271" r:id="rId9"/>
    <p:sldId id="263" r:id="rId10"/>
    <p:sldId id="270" r:id="rId11"/>
    <p:sldId id="279" r:id="rId12"/>
    <p:sldId id="266" r:id="rId13"/>
    <p:sldId id="272" r:id="rId14"/>
    <p:sldId id="278" r:id="rId15"/>
    <p:sldId id="280" r:id="rId16"/>
    <p:sldId id="265" r:id="rId17"/>
    <p:sldId id="276" r:id="rId18"/>
    <p:sldId id="281"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129A66-343F-B549-9449-C9E34B119E92}">
          <p14:sldIdLst>
            <p14:sldId id="256"/>
            <p14:sldId id="269"/>
            <p14:sldId id="273"/>
            <p14:sldId id="277"/>
            <p14:sldId id="268"/>
            <p14:sldId id="274"/>
            <p14:sldId id="275"/>
            <p14:sldId id="271"/>
            <p14:sldId id="263"/>
            <p14:sldId id="270"/>
            <p14:sldId id="279"/>
            <p14:sldId id="266"/>
            <p14:sldId id="272"/>
            <p14:sldId id="278"/>
            <p14:sldId id="280"/>
            <p14:sldId id="265"/>
          </p14:sldIdLst>
        </p14:section>
        <p14:section name="Untitled Section" id="{DACFCCE4-4E9D-2F47-A434-948A357FA23C}">
          <p14:sldIdLst>
            <p14:sldId id="276"/>
            <p14:sldId id="281"/>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2B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68"/>
    <p:restoredTop sz="73623"/>
  </p:normalViewPr>
  <p:slideViewPr>
    <p:cSldViewPr snapToGrid="0" snapToObjects="1">
      <p:cViewPr>
        <p:scale>
          <a:sx n="77" d="100"/>
          <a:sy n="77" d="100"/>
        </p:scale>
        <p:origin x="1432"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69C9EC-5296-D44A-A7E3-9D50F2CBDD28}" type="datetimeFigureOut">
              <a:rPr lang="en-US" smtClean="0"/>
              <a:t>4/21/19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E1346-2993-0F4D-AEB3-7C0F53CDDF6D}" type="slidenum">
              <a:rPr lang="en-US" smtClean="0"/>
              <a:t>‹#›</a:t>
            </a:fld>
            <a:endParaRPr lang="en-US"/>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C79D6-1503-7C47-8D3D-9B8B046E9A19}" type="datetimeFigureOut">
              <a:rPr lang="en-US" smtClean="0"/>
              <a:t>4/21/19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8C551-7708-9B49-90E3-D153F408E572}" type="slidenum">
              <a:rPr lang="en-US" smtClean="0"/>
              <a:t>‹#›</a:t>
            </a:fld>
            <a:endParaRPr lang="en-US"/>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asccc.org/sites/default/files/Ed_Program_Development.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Session description: </a:t>
            </a:r>
          </a:p>
          <a:p>
            <a:r>
              <a:rPr lang="en-US" sz="1200" kern="1200" dirty="0" smtClean="0">
                <a:solidFill>
                  <a:schemeClr val="tx1"/>
                </a:solidFill>
                <a:effectLst/>
                <a:latin typeface="+mn-lt"/>
                <a:ea typeface="+mn-ea"/>
                <a:cs typeface="+mn-cs"/>
              </a:rPr>
              <a:t>Career Education and Workforce Development plays a crucial role in strengthening California's economy.  For the State to prosper economically, community colleges are critical in bridging the job-skills gap. Colleges are asked to innovate to meet changing community and industry demands. Presenters will discuss challenges and offer strategies for program development and expansion in career technical education. </a:t>
            </a:r>
            <a:endParaRPr lang="en-US" dirty="0" smtClean="0"/>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faculty’s decision to propose a new program should rely on a demonstration of need based on </a:t>
            </a:r>
            <a:r>
              <a:rPr lang="en-US" sz="1200" kern="1200" dirty="0" err="1" smtClean="0">
                <a:solidFill>
                  <a:schemeClr val="tx1"/>
                </a:solidFill>
                <a:effectLst/>
                <a:latin typeface="+mn-lt"/>
                <a:ea typeface="+mn-ea"/>
                <a:cs typeface="+mn-cs"/>
              </a:rPr>
              <a:t>veri</a:t>
            </a:r>
            <a:r>
              <a:rPr lang="en-US" sz="1200" kern="1200" dirty="0" smtClean="0">
                <a:solidFill>
                  <a:schemeClr val="tx1"/>
                </a:solidFill>
                <a:effectLst/>
                <a:latin typeface="+mn-lt"/>
                <a:ea typeface="+mn-ea"/>
                <a:cs typeface="+mn-cs"/>
              </a:rPr>
              <a:t> able data and consultation with transfer institutions, advisory committees, and community partners as appropriate.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new program should be embarked upon only after extensive faculty collaboration, discussion, and planning and after a review of quantitative and qualitative information such as labor market data, local industry need, and transfer institution consultation as well as consideration of available resources and the long-term viability of the proposed program”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hlinkClick r:id="rId3"/>
              </a:rPr>
              <a:t>https://www.asccc.org/sites/default/files/Ed_Program_Development.pdf</a:t>
            </a:r>
            <a:r>
              <a:rPr lang="en-US" sz="120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693102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evolllution.com</a:t>
            </a:r>
            <a:r>
              <a:rPr lang="en-US" dirty="0" smtClean="0"/>
              <a:t>/revenue-streams/</a:t>
            </a:r>
            <a:r>
              <a:rPr lang="en-US" dirty="0" err="1" smtClean="0"/>
              <a:t>workforce_development</a:t>
            </a:r>
            <a:r>
              <a:rPr lang="en-US" dirty="0" smtClean="0"/>
              <a:t>/six-ways-colleges-can-think-differently-to-meet-the-workforce-needs-in-america/</a:t>
            </a:r>
          </a:p>
          <a:p>
            <a:r>
              <a:rPr lang="en-US" dirty="0" smtClean="0"/>
              <a:t>Thinking differently- is not easy for us in post-secondary education</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1346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evolllution.com</a:t>
            </a:r>
            <a:r>
              <a:rPr lang="en-US" dirty="0" smtClean="0"/>
              <a:t>/revenue-streams/</a:t>
            </a:r>
            <a:r>
              <a:rPr lang="en-US" dirty="0" err="1" smtClean="0"/>
              <a:t>workforce_development</a:t>
            </a:r>
            <a:r>
              <a:rPr lang="en-US" dirty="0" smtClean="0"/>
              <a:t>/six-ways-colleges-can-think-differently-to-meet-the-workforce-needs-in-america/</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a:p>
        </p:txBody>
      </p:sp>
    </p:spTree>
    <p:extLst>
      <p:ext uri="{BB962C8B-B14F-4D97-AF65-F5344CB8AC3E}">
        <p14:creationId xmlns:p14="http://schemas.microsoft.com/office/powerpoint/2010/main" val="178588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a:p>
        </p:txBody>
      </p:sp>
    </p:spTree>
    <p:extLst>
      <p:ext uri="{BB962C8B-B14F-4D97-AF65-F5344CB8AC3E}">
        <p14:creationId xmlns:p14="http://schemas.microsoft.com/office/powerpoint/2010/main" val="187593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Solicit ideas from attendees.</a:t>
            </a:r>
            <a:r>
              <a:rPr lang="en-US" baseline="0" dirty="0" smtClean="0"/>
              <a:t> </a:t>
            </a:r>
            <a:r>
              <a:rPr lang="en-US" dirty="0" smtClean="0"/>
              <a:t> </a:t>
            </a:r>
          </a:p>
          <a:p>
            <a:endParaRPr lang="en-US" dirty="0" smtClean="0"/>
          </a:p>
          <a:p>
            <a:r>
              <a:rPr lang="en-US" dirty="0" smtClean="0"/>
              <a:t>In the</a:t>
            </a:r>
            <a:r>
              <a:rPr lang="en-US" baseline="0" dirty="0" smtClean="0"/>
              <a:t> Silicon Valley:  </a:t>
            </a:r>
          </a:p>
          <a:p>
            <a:r>
              <a:rPr lang="en-US" baseline="0" dirty="0" smtClean="0"/>
              <a:t>- Meeting the demands of Health, Education (Teachers), Community Based Care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a:p>
        </p:txBody>
      </p:sp>
    </p:spTree>
    <p:extLst>
      <p:ext uri="{BB962C8B-B14F-4D97-AF65-F5344CB8AC3E}">
        <p14:creationId xmlns:p14="http://schemas.microsoft.com/office/powerpoint/2010/main" val="112403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a:p>
        </p:txBody>
      </p:sp>
    </p:spTree>
    <p:extLst>
      <p:ext uri="{BB962C8B-B14F-4D97-AF65-F5344CB8AC3E}">
        <p14:creationId xmlns:p14="http://schemas.microsoft.com/office/powerpoint/2010/main" val="1574352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27553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definitions set the term “educational  program” apart from “educational support programs,” which provide necessary services to assist students  with their pursuit of an award or other educational goal . while policies around the creation of educational  programs may differ from those for establishing educational support programs, the processes should inform  each other and be integrated to ensure that they are relevant to the educational and employment goals of  students and effective in achieving their purpose and mission .”</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a:p>
        </p:txBody>
      </p:sp>
    </p:spTree>
    <p:extLst>
      <p:ext uri="{BB962C8B-B14F-4D97-AF65-F5344CB8AC3E}">
        <p14:creationId xmlns:p14="http://schemas.microsoft.com/office/powerpoint/2010/main" val="373965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942583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Sunday, April 21,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Sunday, April 21,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Sunday, April 21,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Sunday, April 21,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Sunday, April 21,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Sunday, April 21,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Sunday, April 21,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Sunday, April 21,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Sunday, April 21,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Sunday, April 21,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Sunday, April 21,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Sunday, April 21,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asccc.org/sites/default/files/Ed_Program_Developmen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asccc.org/sites/default/files/Ed_Program_Developmen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ryantrandy@deanza.edu" TargetMode="External"/><Relationship Id="rId3" Type="http://schemas.openxmlformats.org/officeDocument/2006/relationships/hyperlink" Target="mailto:cruzmayra@fhda.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sccc.org/sites/default/files/Ed_Program_Development.pdf" TargetMode="External"/><Relationship Id="rId3" Type="http://schemas.openxmlformats.org/officeDocument/2006/relationships/hyperlink" Target="https://evolllution.com/revenue-streams/workforce_development/six-ways-colleges-can-think-differently-to-meet-the-workforce-needs-in-americ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hyperlink" Target="https://email.fhda.edu/owa/redir.aspx?C=qZARelhFZrSMqmraqMQQlhqwr6EEvk-5MRWkqkUGY_m8OFbB4JzWCA..&amp;URL=https://www.calpassplus.org/Launchboard/Home.aspx" TargetMode="External"/><Relationship Id="rId4" Type="http://schemas.openxmlformats.org/officeDocument/2006/relationships/hyperlink" Target="https://email.fhda.edu/owa/redir.aspx?C=Woe9mxcuxZsQEk6B6pxSqM9u-LVKvFkziO3A7jvcMw-8OFbB4JzWCA..&amp;URL=https://www.onetonline.org/" TargetMode="External"/><Relationship Id="rId5" Type="http://schemas.openxmlformats.org/officeDocument/2006/relationships/hyperlink" Target="https://email.fhda.edu/owa/redir.aspx?C=MMERq0gx5KV1p6EpDpMyvoMMegmQ7kKCkVqBdRStF7O8OFbB4JzWCA..&amp;URL=https://www.onetonline.org/link/summary/27-3091.00" TargetMode="External"/><Relationship Id="rId6" Type="http://schemas.openxmlformats.org/officeDocument/2006/relationships/hyperlink" Target="https://email.fhda.edu/owa/redir.aspx?C=uvPwP05j2EjHV4f3MmDFQyjye9KZJyaBakFnpxQUFty8OFbB4JzWCA..&amp;URL=http://www.labormarketinfo.edd.ca.gov/occguides/Search.aspx" TargetMode="External"/><Relationship Id="rId7" Type="http://schemas.openxmlformats.org/officeDocument/2006/relationships/hyperlink" Target="https://email.fhda.edu/owa/redir.aspx?C=o5k1OBN_NSAP2TJqOboVSnOgW9EkqnoWzZk99yNiXVi8OFbB4JzWCA..&amp;URL=http://www.coeccc.net/Supply-and-Demand.aspx" TargetMode="External"/><Relationship Id="rId8" Type="http://schemas.openxmlformats.org/officeDocument/2006/relationships/hyperlink" Target="https://email.fhda.edu/owa/redir.aspx?C=72sNJfke5Jg6tdTrpHg8M_w1YUYddVM7gp_fsx0vAy28OFbB4JzWCA..&amp;URL=https://centerforjobs.org/ca/ca_counties/indicator/gasoline?category=business_conditions" TargetMode="External"/><Relationship Id="rId1" Type="http://schemas.openxmlformats.org/officeDocument/2006/relationships/slideLayout" Target="../slideLayouts/slideLayout2.xml"/><Relationship Id="rId2" Type="http://schemas.openxmlformats.org/officeDocument/2006/relationships/hyperlink" Target="https://sites.google.com/a/baccc.net/baccc/Home/program-recommendat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pic.org/publication/higher-education-in-california-addressing-californias-skills-ga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doingwhatmatters.cccco.edu/"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vision.foundationccc.org/looking-ahe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29550" cy="2133600"/>
          </a:xfrm>
        </p:spPr>
        <p:txBody>
          <a:bodyPr/>
          <a:lstStyle/>
          <a:p>
            <a:pPr algn="ctr"/>
            <a:r>
              <a:rPr lang="en-US" sz="3600" b="1" dirty="0" smtClean="0"/>
              <a:t>Program Development &amp; Expansion </a:t>
            </a:r>
            <a:endParaRPr lang="en-US" sz="3600" b="1" cap="none" dirty="0">
              <a:latin typeface="Times New Roman"/>
              <a:cs typeface="Times New Roman"/>
            </a:endParaRPr>
          </a:p>
        </p:txBody>
      </p:sp>
      <p:sp>
        <p:nvSpPr>
          <p:cNvPr id="3" name="Subtitle 2"/>
          <p:cNvSpPr>
            <a:spLocks noGrp="1"/>
          </p:cNvSpPr>
          <p:nvPr>
            <p:ph type="subTitle" idx="1"/>
          </p:nvPr>
        </p:nvSpPr>
        <p:spPr>
          <a:xfrm>
            <a:off x="685799" y="3999566"/>
            <a:ext cx="8017933" cy="1752600"/>
          </a:xfrm>
        </p:spPr>
        <p:txBody>
          <a:bodyPr>
            <a:normAutofit fontScale="92500" lnSpcReduction="20000"/>
          </a:bodyPr>
          <a:lstStyle/>
          <a:p>
            <a:pPr algn="r"/>
            <a:r>
              <a:rPr lang="en-US" i="1" dirty="0" smtClean="0"/>
              <a:t>Randy Bryant, Dean CTE&amp; Workforce Development</a:t>
            </a:r>
          </a:p>
          <a:p>
            <a:pPr algn="r"/>
            <a:r>
              <a:rPr lang="en-US" i="1" dirty="0" smtClean="0"/>
              <a:t>De Anza College</a:t>
            </a:r>
            <a:endParaRPr lang="en-US" dirty="0" smtClean="0"/>
          </a:p>
          <a:p>
            <a:pPr algn="r"/>
            <a:r>
              <a:rPr lang="en-US" i="1" dirty="0" smtClean="0"/>
              <a:t>Mayra </a:t>
            </a:r>
            <a:r>
              <a:rPr lang="en-US" i="1" dirty="0"/>
              <a:t>Cruz</a:t>
            </a:r>
            <a:r>
              <a:rPr lang="en-US" dirty="0"/>
              <a:t>, </a:t>
            </a:r>
            <a:r>
              <a:rPr lang="en-US" dirty="0" smtClean="0"/>
              <a:t>Area B Representative ASCCC, CTE Leadership Committee </a:t>
            </a:r>
          </a:p>
          <a:p>
            <a:pPr algn="r"/>
            <a:r>
              <a:rPr lang="en-US" dirty="0" smtClean="0"/>
              <a:t>La </a:t>
            </a:r>
            <a:r>
              <a:rPr lang="en-US" dirty="0" err="1" smtClean="0"/>
              <a:t>Tanga</a:t>
            </a:r>
            <a:r>
              <a:rPr lang="en-US" dirty="0" smtClean="0"/>
              <a:t> </a:t>
            </a:r>
            <a:r>
              <a:rPr lang="en-US" dirty="0" smtClean="0"/>
              <a:t>Hardy, LA Trade Technical College</a:t>
            </a:r>
          </a:p>
          <a:p>
            <a:pPr algn="r"/>
            <a:endParaRPr lang="en-US" dirty="0" smtClean="0"/>
          </a:p>
          <a:p>
            <a:pPr algn="r"/>
            <a:endParaRPr lang="en-US" dirty="0" smtClean="0"/>
          </a:p>
          <a:p>
            <a:pPr algn="r"/>
            <a:endParaRPr lang="en-US" dirty="0"/>
          </a:p>
          <a:p>
            <a:pPr algn="r"/>
            <a:endParaRPr lang="en-US" dirty="0" smtClean="0"/>
          </a:p>
          <a:p>
            <a:endParaRPr lang="en-US" dirty="0">
              <a:latin typeface="Times New Roman"/>
              <a:cs typeface="Times New Roman"/>
            </a:endParaRPr>
          </a:p>
        </p:txBody>
      </p:sp>
      <p:pic>
        <p:nvPicPr>
          <p:cNvPr id="5" name="Picture 4" descr="ASCCC_Logo"/>
          <p:cNvPicPr/>
          <p:nvPr/>
        </p:nvPicPr>
        <p:blipFill>
          <a:blip r:embed="rId3"/>
          <a:srcRect/>
          <a:stretch>
            <a:fillRect/>
          </a:stretch>
        </p:blipFill>
        <p:spPr bwMode="auto">
          <a:xfrm>
            <a:off x="2976282" y="6060141"/>
            <a:ext cx="3969813" cy="697006"/>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 y="400050"/>
            <a:ext cx="9144000" cy="1714500"/>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Define New Program</a:t>
            </a:r>
            <a:endParaRPr lang="en-US" dirty="0"/>
          </a:p>
        </p:txBody>
      </p:sp>
      <p:sp>
        <p:nvSpPr>
          <p:cNvPr id="3" name="Content Placeholder 2"/>
          <p:cNvSpPr>
            <a:spLocks noGrp="1"/>
          </p:cNvSpPr>
          <p:nvPr>
            <p:ph idx="1"/>
          </p:nvPr>
        </p:nvSpPr>
        <p:spPr>
          <a:xfrm>
            <a:off x="457200" y="1333500"/>
            <a:ext cx="8229600" cy="5524500"/>
          </a:xfrm>
        </p:spPr>
        <p:txBody>
          <a:bodyPr>
            <a:normAutofit fontScale="92500" lnSpcReduction="20000"/>
          </a:bodyPr>
          <a:lstStyle/>
          <a:p>
            <a:endParaRPr lang="en-US" dirty="0" smtClean="0"/>
          </a:p>
          <a:p>
            <a:r>
              <a:rPr lang="en-US" dirty="0" smtClean="0"/>
              <a:t>Title </a:t>
            </a:r>
            <a:r>
              <a:rPr lang="en-US" dirty="0"/>
              <a:t>5 §55000 (m), an educational program is “an organized </a:t>
            </a:r>
            <a:r>
              <a:rPr lang="en-US" dirty="0" smtClean="0"/>
              <a:t> sequence </a:t>
            </a:r>
            <a:r>
              <a:rPr lang="en-US" dirty="0"/>
              <a:t>of courses leading to a defined objective, </a:t>
            </a:r>
            <a:r>
              <a:rPr lang="en-US" dirty="0" smtClean="0"/>
              <a:t>a degree</a:t>
            </a:r>
            <a:r>
              <a:rPr lang="en-US" dirty="0"/>
              <a:t>, a certificate, a diploma, a license, or transfer to </a:t>
            </a:r>
            <a:r>
              <a:rPr lang="en-US" dirty="0" smtClean="0"/>
              <a:t>another </a:t>
            </a:r>
            <a:r>
              <a:rPr lang="en-US" dirty="0"/>
              <a:t>institution of higher education </a:t>
            </a:r>
            <a:r>
              <a:rPr lang="en-US" dirty="0" smtClean="0"/>
              <a:t>.” </a:t>
            </a:r>
          </a:p>
          <a:p>
            <a:endParaRPr lang="en-US" dirty="0"/>
          </a:p>
          <a:p>
            <a:endParaRPr lang="en-US" dirty="0" smtClean="0"/>
          </a:p>
          <a:p>
            <a:r>
              <a:rPr lang="en-US" dirty="0" smtClean="0"/>
              <a:t>ACCJC Accreditation standards , “An </a:t>
            </a:r>
            <a:r>
              <a:rPr lang="en-US" dirty="0"/>
              <a:t>instructional program is “a combination of courses and related activities organized for the attainment </a:t>
            </a:r>
            <a:r>
              <a:rPr lang="en-US" dirty="0" smtClean="0"/>
              <a:t> of </a:t>
            </a:r>
            <a:r>
              <a:rPr lang="en-US" dirty="0"/>
              <a:t>broad educational objectives described by the institution.”</a:t>
            </a:r>
          </a:p>
          <a:p>
            <a:endParaRPr lang="en-US" dirty="0" smtClean="0"/>
          </a:p>
          <a:p>
            <a:endParaRPr lang="en-US" dirty="0"/>
          </a:p>
          <a:p>
            <a:endParaRPr lang="en-US" dirty="0" smtClean="0"/>
          </a:p>
          <a:p>
            <a:endParaRPr lang="en-US" dirty="0"/>
          </a:p>
          <a:p>
            <a:endParaRPr lang="en-US" dirty="0" smtClean="0"/>
          </a:p>
          <a:p>
            <a:pPr marL="0" indent="0">
              <a:buNone/>
            </a:pPr>
            <a:r>
              <a:rPr lang="en-US" sz="1600" dirty="0">
                <a:hlinkClick r:id="rId3"/>
              </a:rPr>
              <a:t>https://</a:t>
            </a:r>
            <a:r>
              <a:rPr lang="en-US" sz="1600" dirty="0" smtClean="0">
                <a:hlinkClick r:id="rId3"/>
              </a:rPr>
              <a:t>www.asccc.org/sites/default/files/Ed_Program_Development.pdf</a:t>
            </a:r>
            <a:r>
              <a:rPr lang="en-US" sz="1600" dirty="0" smtClean="0"/>
              <a:t> </a:t>
            </a:r>
            <a:endParaRPr lang="en-US" sz="1600" dirty="0"/>
          </a:p>
        </p:txBody>
      </p:sp>
    </p:spTree>
    <p:extLst>
      <p:ext uri="{BB962C8B-B14F-4D97-AF65-F5344CB8AC3E}">
        <p14:creationId xmlns:p14="http://schemas.microsoft.com/office/powerpoint/2010/main" val="1301717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Steps </a:t>
            </a:r>
            <a:endParaRPr lang="en-US" b="1" dirty="0"/>
          </a:p>
        </p:txBody>
      </p:sp>
      <p:sp>
        <p:nvSpPr>
          <p:cNvPr id="3" name="Content Placeholder 2"/>
          <p:cNvSpPr>
            <a:spLocks noGrp="1"/>
          </p:cNvSpPr>
          <p:nvPr>
            <p:ph idx="1"/>
          </p:nvPr>
        </p:nvSpPr>
        <p:spPr/>
        <p:txBody>
          <a:bodyPr>
            <a:normAutofit/>
          </a:bodyPr>
          <a:lstStyle/>
          <a:p>
            <a:r>
              <a:rPr lang="en-US" dirty="0" smtClean="0"/>
              <a:t>Review Board Policy</a:t>
            </a:r>
          </a:p>
          <a:p>
            <a:endParaRPr lang="en-US" dirty="0" smtClean="0"/>
          </a:p>
          <a:p>
            <a:r>
              <a:rPr lang="en-US" dirty="0" smtClean="0"/>
              <a:t>Program/Certificate initiation guidelines</a:t>
            </a:r>
          </a:p>
          <a:p>
            <a:endParaRPr lang="en-US" dirty="0"/>
          </a:p>
          <a:p>
            <a:r>
              <a:rPr lang="en-US" dirty="0" smtClean="0"/>
              <a:t>Department Faculty dialogue</a:t>
            </a:r>
          </a:p>
          <a:p>
            <a:endParaRPr lang="en-US" dirty="0" smtClean="0"/>
          </a:p>
          <a:p>
            <a:r>
              <a:rPr lang="en-US" dirty="0" smtClean="0"/>
              <a:t>Hold a dialogue between administration and department</a:t>
            </a:r>
          </a:p>
          <a:p>
            <a:pPr lvl="1"/>
            <a:r>
              <a:rPr lang="en-US" dirty="0" smtClean="0"/>
              <a:t>Become familiar with the Initiation/Viability committee ad process</a:t>
            </a:r>
          </a:p>
          <a:p>
            <a:pPr lvl="1"/>
            <a:r>
              <a:rPr lang="en-US" dirty="0" smtClean="0"/>
              <a:t>Funding courses within a program (incremental implementation) </a:t>
            </a:r>
          </a:p>
          <a:p>
            <a:pPr lvl="1"/>
            <a:endParaRPr lang="en-US" dirty="0" smtClean="0"/>
          </a:p>
        </p:txBody>
      </p:sp>
      <p:sp>
        <p:nvSpPr>
          <p:cNvPr id="4" name="Content Placeholder 3"/>
          <p:cNvSpPr>
            <a:spLocks noGrp="1"/>
          </p:cNvSpPr>
          <p:nvPr>
            <p:ph sz="half" idx="4294967295"/>
          </p:nvPr>
        </p:nvSpPr>
        <p:spPr>
          <a:xfrm>
            <a:off x="5105400" y="1673225"/>
            <a:ext cx="4038600" cy="4718050"/>
          </a:xfrm>
        </p:spPr>
        <p:txBody>
          <a:bodyPr>
            <a:normAutofit/>
          </a:bodyPr>
          <a:lstStyle/>
          <a:p>
            <a:pPr marL="274320" lvl="1" indent="0">
              <a:buNone/>
            </a:pPr>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649" y="743392"/>
            <a:ext cx="3238995" cy="1617423"/>
          </a:xfrm>
          <a:prstGeom prst="rect">
            <a:avLst/>
          </a:prstGeom>
        </p:spPr>
      </p:pic>
    </p:spTree>
    <p:extLst>
      <p:ext uri="{BB962C8B-B14F-4D97-AF65-F5344CB8AC3E}">
        <p14:creationId xmlns:p14="http://schemas.microsoft.com/office/powerpoint/2010/main" val="115480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ASCCC Effective Practices for Educational Program Development  Paper</a:t>
            </a:r>
            <a:endParaRPr lang="en-US" sz="3200" b="1" i="1"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a:buFont typeface="Wingdings" charset="2"/>
              <a:buChar char="Ø"/>
            </a:pPr>
            <a:r>
              <a:rPr lang="en-US" dirty="0" smtClean="0"/>
              <a:t> Awards</a:t>
            </a:r>
          </a:p>
          <a:p>
            <a:pPr>
              <a:buFont typeface="Wingdings" charset="2"/>
              <a:buChar char="Ø"/>
            </a:pPr>
            <a:endParaRPr lang="en-US" dirty="0" smtClean="0"/>
          </a:p>
          <a:p>
            <a:pPr>
              <a:buFont typeface="Wingdings" charset="2"/>
              <a:buChar char="Ø"/>
            </a:pPr>
            <a:r>
              <a:rPr lang="en-US" dirty="0" smtClean="0"/>
              <a:t> Advisory Board</a:t>
            </a:r>
          </a:p>
          <a:p>
            <a:pPr>
              <a:buFont typeface="Wingdings" charset="2"/>
              <a:buChar char="Ø"/>
            </a:pPr>
            <a:endParaRPr lang="en-US" dirty="0" smtClean="0"/>
          </a:p>
          <a:p>
            <a:pPr>
              <a:buFont typeface="Wingdings" charset="2"/>
              <a:buChar char="Ø"/>
            </a:pPr>
            <a:r>
              <a:rPr lang="en-US" dirty="0" smtClean="0"/>
              <a:t> Labor Market Data</a:t>
            </a:r>
          </a:p>
          <a:p>
            <a:pPr>
              <a:buFont typeface="Wingdings" charset="2"/>
              <a:buChar char="Ø"/>
            </a:pPr>
            <a:endParaRPr lang="en-US" dirty="0" smtClean="0"/>
          </a:p>
          <a:p>
            <a:pPr>
              <a:buFont typeface="Wingdings" charset="2"/>
              <a:buChar char="Ø"/>
            </a:pPr>
            <a:r>
              <a:rPr lang="en-US" dirty="0" smtClean="0"/>
              <a:t> Regional Consortia Recommendations</a:t>
            </a:r>
          </a:p>
          <a:p>
            <a:pPr>
              <a:buFont typeface="Wingdings" charset="2"/>
              <a:buChar char="Ø"/>
            </a:pPr>
            <a:endParaRPr lang="en-US" dirty="0" smtClean="0"/>
          </a:p>
          <a:p>
            <a:pPr>
              <a:buFont typeface="Wingdings" charset="2"/>
              <a:buChar char="Ø"/>
            </a:pPr>
            <a:r>
              <a:rPr lang="en-US" dirty="0" smtClean="0"/>
              <a:t> Stackable Certificates</a:t>
            </a:r>
          </a:p>
          <a:p>
            <a:pPr marL="0" indent="0">
              <a:buNone/>
            </a:pPr>
            <a:endParaRPr lang="en-US" dirty="0" smtClean="0">
              <a:hlinkClick r:id="rId3"/>
            </a:endParaRPr>
          </a:p>
          <a:p>
            <a:pPr marL="0" indent="0">
              <a:buNone/>
            </a:pPr>
            <a:endParaRPr lang="en-US" dirty="0">
              <a:hlinkClick r:id="rId3"/>
            </a:endParaRPr>
          </a:p>
          <a:p>
            <a:pPr marL="0" indent="0">
              <a:buNone/>
            </a:pPr>
            <a:r>
              <a:rPr lang="en-US" sz="2000" dirty="0" smtClean="0">
                <a:hlinkClick r:id="rId3"/>
              </a:rPr>
              <a:t>https</a:t>
            </a:r>
            <a:r>
              <a:rPr lang="en-US" sz="2000" dirty="0">
                <a:hlinkClick r:id="rId3"/>
              </a:rPr>
              <a:t>://</a:t>
            </a:r>
            <a:r>
              <a:rPr lang="en-US" sz="2000" dirty="0" smtClean="0">
                <a:hlinkClick r:id="rId3"/>
              </a:rPr>
              <a:t>www.asccc.org/sites/default/files/Ed_Program_Development.pdf</a:t>
            </a:r>
            <a:r>
              <a:rPr lang="en-US" sz="2000" dirty="0" smtClean="0"/>
              <a:t>  </a:t>
            </a:r>
            <a:endParaRPr lang="en-US" sz="2000" dirty="0"/>
          </a:p>
          <a:p>
            <a:pPr marL="0" indent="0">
              <a:buNone/>
            </a:pPr>
            <a:endParaRPr lang="en-US" dirty="0"/>
          </a:p>
        </p:txBody>
      </p:sp>
    </p:spTree>
    <p:extLst>
      <p:ext uri="{BB962C8B-B14F-4D97-AF65-F5344CB8AC3E}">
        <p14:creationId xmlns:p14="http://schemas.microsoft.com/office/powerpoint/2010/main" val="35744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644"/>
            <a:ext cx="8229600" cy="990600"/>
          </a:xfrm>
        </p:spPr>
        <p:txBody>
          <a:bodyPr>
            <a:normAutofit fontScale="90000"/>
          </a:bodyPr>
          <a:lstStyle/>
          <a:p>
            <a:r>
              <a:rPr lang="en-US" b="1" dirty="0" smtClean="0"/>
              <a:t>Strategies for Program Development &amp; Expansion- </a:t>
            </a:r>
            <a:r>
              <a:rPr lang="en-US" i="1" dirty="0" smtClean="0">
                <a:solidFill>
                  <a:srgbClr val="112BDA"/>
                </a:solidFill>
              </a:rPr>
              <a:t>Asking the right questions</a:t>
            </a:r>
            <a:endParaRPr lang="en-US" i="1" dirty="0">
              <a:solidFill>
                <a:srgbClr val="112BDA"/>
              </a:solidFill>
            </a:endParaRPr>
          </a:p>
        </p:txBody>
      </p:sp>
      <p:sp>
        <p:nvSpPr>
          <p:cNvPr id="3" name="Content Placeholder 2"/>
          <p:cNvSpPr>
            <a:spLocks noGrp="1"/>
          </p:cNvSpPr>
          <p:nvPr>
            <p:ph idx="1"/>
          </p:nvPr>
        </p:nvSpPr>
        <p:spPr>
          <a:xfrm>
            <a:off x="457200" y="1446415"/>
            <a:ext cx="8229600" cy="5030585"/>
          </a:xfrm>
        </p:spPr>
        <p:txBody>
          <a:bodyPr>
            <a:normAutofit lnSpcReduction="10000"/>
          </a:bodyPr>
          <a:lstStyle/>
          <a:p>
            <a:r>
              <a:rPr lang="en-US" dirty="0"/>
              <a:t>H</a:t>
            </a:r>
            <a:r>
              <a:rPr lang="en-US" dirty="0" smtClean="0"/>
              <a:t>as </a:t>
            </a:r>
            <a:r>
              <a:rPr lang="en-US" dirty="0"/>
              <a:t>documentable </a:t>
            </a:r>
            <a:r>
              <a:rPr lang="en-US" dirty="0" smtClean="0"/>
              <a:t>community and student </a:t>
            </a:r>
            <a:r>
              <a:rPr lang="en-US" dirty="0"/>
              <a:t>interest that warrants creating the program been demonstrated? </a:t>
            </a:r>
          </a:p>
          <a:p>
            <a:r>
              <a:rPr lang="en-US" dirty="0"/>
              <a:t>Are local transfer institutions expressing an interest in the program? </a:t>
            </a:r>
          </a:p>
          <a:p>
            <a:r>
              <a:rPr lang="en-US" dirty="0"/>
              <a:t>D</a:t>
            </a:r>
            <a:r>
              <a:rPr lang="en-US" dirty="0" smtClean="0"/>
              <a:t>oes </a:t>
            </a:r>
            <a:r>
              <a:rPr lang="en-US" dirty="0"/>
              <a:t>any aspect of the college’s accreditation status or license to operate require the program? </a:t>
            </a:r>
          </a:p>
          <a:p>
            <a:r>
              <a:rPr lang="en-US" dirty="0"/>
              <a:t>D</a:t>
            </a:r>
            <a:r>
              <a:rPr lang="en-US" dirty="0" smtClean="0"/>
              <a:t>oes </a:t>
            </a:r>
            <a:r>
              <a:rPr lang="en-US" dirty="0"/>
              <a:t>any legislative requirement mandate that the college offer the program? </a:t>
            </a:r>
          </a:p>
          <a:p>
            <a:r>
              <a:rPr lang="en-US" dirty="0"/>
              <a:t>Does an employment market exist in which students may </a:t>
            </a:r>
            <a:r>
              <a:rPr lang="en-US" dirty="0" smtClean="0"/>
              <a:t>benefit </a:t>
            </a:r>
            <a:r>
              <a:rPr lang="en-US" dirty="0"/>
              <a:t>from the proposed program</a:t>
            </a:r>
            <a:r>
              <a:rPr lang="en-US" dirty="0" smtClean="0"/>
              <a:t>? If so, what does the industry support look like? </a:t>
            </a:r>
            <a:endParaRPr lang="en-US" dirty="0"/>
          </a:p>
          <a:p>
            <a:r>
              <a:rPr lang="en-US" dirty="0"/>
              <a:t>W</a:t>
            </a:r>
            <a:r>
              <a:rPr lang="en-US" dirty="0" smtClean="0"/>
              <a:t>ill </a:t>
            </a:r>
            <a:r>
              <a:rPr lang="en-US" dirty="0"/>
              <a:t>the program lead to employment that provides graduates with a </a:t>
            </a:r>
            <a:r>
              <a:rPr lang="en-US" dirty="0" smtClean="0"/>
              <a:t>livable </a:t>
            </a:r>
            <a:r>
              <a:rPr lang="en-US" dirty="0"/>
              <a:t>wage? </a:t>
            </a:r>
          </a:p>
          <a:p>
            <a:endParaRPr lang="en-US" dirty="0"/>
          </a:p>
        </p:txBody>
      </p:sp>
    </p:spTree>
    <p:extLst>
      <p:ext uri="{BB962C8B-B14F-4D97-AF65-F5344CB8AC3E}">
        <p14:creationId xmlns:p14="http://schemas.microsoft.com/office/powerpoint/2010/main" val="177954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Advance Transportation and Logistics (viable in community colleges)</a:t>
            </a:r>
          </a:p>
          <a:p>
            <a:endParaRPr lang="en-US" dirty="0" smtClean="0"/>
          </a:p>
          <a:p>
            <a:r>
              <a:rPr lang="en-US" dirty="0" smtClean="0"/>
              <a:t>Business &amp; Entrepreneurship</a:t>
            </a:r>
          </a:p>
          <a:p>
            <a:pPr lvl="1"/>
            <a:r>
              <a:rPr lang="en-US" dirty="0" smtClean="0"/>
              <a:t>CA is 5</a:t>
            </a:r>
            <a:r>
              <a:rPr lang="en-US" baseline="30000" dirty="0" smtClean="0"/>
              <a:t>th</a:t>
            </a:r>
            <a:r>
              <a:rPr lang="en-US" dirty="0" smtClean="0"/>
              <a:t> in the nation in entrepreneurship jobs</a:t>
            </a:r>
          </a:p>
          <a:p>
            <a:pPr lvl="1"/>
            <a:r>
              <a:rPr lang="en-US" dirty="0" smtClean="0"/>
              <a:t>Small businesses cover 98% of CA businesses</a:t>
            </a:r>
            <a:r>
              <a:rPr lang="en-US" smtClean="0"/>
              <a:t>; employing </a:t>
            </a:r>
            <a:r>
              <a:rPr lang="en-US" dirty="0" smtClean="0"/>
              <a:t>82% of private sector employees  and produce 75% of gross state product (Kauffman Foundation study)</a:t>
            </a:r>
          </a:p>
          <a:p>
            <a:endParaRPr lang="en-US" dirty="0"/>
          </a:p>
          <a:p>
            <a:r>
              <a:rPr lang="en-US" dirty="0" smtClean="0"/>
              <a:t>De Anza proposed programs: </a:t>
            </a:r>
          </a:p>
          <a:p>
            <a:pPr lvl="1"/>
            <a:r>
              <a:rPr lang="en-US" dirty="0" smtClean="0"/>
              <a:t>Translation &amp; Interpretation Program (English-Chinese) </a:t>
            </a:r>
          </a:p>
          <a:p>
            <a:pPr lvl="1"/>
            <a:r>
              <a:rPr lang="en-US" dirty="0" smtClean="0"/>
              <a:t>Community Mediation Program</a:t>
            </a:r>
          </a:p>
          <a:p>
            <a:pPr lvl="2"/>
            <a:r>
              <a:rPr lang="en-US" dirty="0" smtClean="0"/>
              <a:t>Students develop skills to facilitate conflict  resolution, discuss a </a:t>
            </a:r>
            <a:r>
              <a:rPr lang="en-US" dirty="0"/>
              <a:t>dispute and together discover their own solution</a:t>
            </a:r>
            <a:r>
              <a:rPr lang="en-US" dirty="0" smtClean="0"/>
              <a:t> </a:t>
            </a:r>
            <a:endParaRPr lang="en-US" dirty="0"/>
          </a:p>
        </p:txBody>
      </p:sp>
    </p:spTree>
    <p:extLst>
      <p:ext uri="{BB962C8B-B14F-4D97-AF65-F5344CB8AC3E}">
        <p14:creationId xmlns:p14="http://schemas.microsoft.com/office/powerpoint/2010/main" val="166488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9;p52"/>
          <p:cNvPicPr preferRelativeResize="0"/>
          <p:nvPr/>
        </p:nvPicPr>
        <p:blipFill>
          <a:blip r:embed="rId2">
            <a:alphaModFix/>
          </a:blip>
          <a:stretch>
            <a:fillRect/>
          </a:stretch>
        </p:blipFill>
        <p:spPr>
          <a:xfrm>
            <a:off x="283326" y="1634742"/>
            <a:ext cx="8422101" cy="4211051"/>
          </a:xfrm>
          <a:prstGeom prst="rect">
            <a:avLst/>
          </a:prstGeom>
          <a:noFill/>
          <a:ln>
            <a:noFill/>
          </a:ln>
        </p:spPr>
      </p:pic>
      <p:sp>
        <p:nvSpPr>
          <p:cNvPr id="5" name="Title 4"/>
          <p:cNvSpPr>
            <a:spLocks noGrp="1"/>
          </p:cNvSpPr>
          <p:nvPr>
            <p:ph type="title"/>
          </p:nvPr>
        </p:nvSpPr>
        <p:spPr/>
        <p:txBody>
          <a:bodyPr/>
          <a:lstStyle/>
          <a:p>
            <a:r>
              <a:rPr lang="en-US" dirty="0" smtClean="0"/>
              <a:t>Questions???</a:t>
            </a:r>
            <a:endParaRPr lang="en-US"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87919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contact: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i="1" dirty="0" smtClean="0"/>
              <a:t>Randy Bryant</a:t>
            </a:r>
          </a:p>
          <a:p>
            <a:pPr marL="0" indent="0">
              <a:buNone/>
            </a:pPr>
            <a:r>
              <a:rPr lang="en-US" sz="4000" dirty="0" smtClean="0">
                <a:hlinkClick r:id="rId2"/>
              </a:rPr>
              <a:t>bryantrandy@deanza.edu</a:t>
            </a:r>
            <a:r>
              <a:rPr lang="en-US" sz="4000" dirty="0" smtClean="0"/>
              <a:t>   ‎</a:t>
            </a:r>
            <a:r>
              <a:rPr lang="en-US" sz="4000" dirty="0"/>
              <a:t> </a:t>
            </a:r>
            <a:endParaRPr lang="en-US" sz="4000" i="1" dirty="0" smtClean="0"/>
          </a:p>
          <a:p>
            <a:pPr marL="0" indent="0">
              <a:buNone/>
            </a:pPr>
            <a:r>
              <a:rPr lang="en-US" sz="2800" dirty="0" smtClean="0"/>
              <a:t>De Anza College</a:t>
            </a:r>
            <a:endParaRPr lang="en-US" sz="2800" dirty="0"/>
          </a:p>
          <a:p>
            <a:pPr marL="0" indent="0">
              <a:buNone/>
            </a:pPr>
            <a:r>
              <a:rPr lang="en-US" sz="4000" i="1" dirty="0"/>
              <a:t>Mayra </a:t>
            </a:r>
            <a:r>
              <a:rPr lang="en-US" sz="4000" i="1" dirty="0" smtClean="0"/>
              <a:t>Cruz</a:t>
            </a:r>
          </a:p>
          <a:p>
            <a:pPr marL="0" indent="0">
              <a:buNone/>
            </a:pPr>
            <a:r>
              <a:rPr lang="en-US" sz="4000" dirty="0" smtClean="0">
                <a:hlinkClick r:id="rId3"/>
              </a:rPr>
              <a:t>cruzmayra@deanza.edu</a:t>
            </a:r>
            <a:r>
              <a:rPr lang="en-US" sz="4000" dirty="0" smtClean="0"/>
              <a:t>  </a:t>
            </a:r>
          </a:p>
          <a:p>
            <a:pPr marL="0" indent="0">
              <a:buNone/>
            </a:pPr>
            <a:r>
              <a:rPr lang="en-US" sz="2800" dirty="0" smtClean="0"/>
              <a:t>Area </a:t>
            </a:r>
            <a:r>
              <a:rPr lang="en-US" sz="2800" dirty="0"/>
              <a:t>B Representative </a:t>
            </a:r>
            <a:r>
              <a:rPr lang="en-US" sz="2800" dirty="0" smtClean="0"/>
              <a:t>ASCCC</a:t>
            </a:r>
          </a:p>
          <a:p>
            <a:pPr marL="0" indent="0">
              <a:buNone/>
            </a:pPr>
            <a:r>
              <a:rPr lang="en-US" sz="2800" smtClean="0"/>
              <a:t>La Tanga</a:t>
            </a:r>
            <a:r>
              <a:rPr lang="en-US" sz="2800" dirty="0" smtClean="0"/>
              <a:t> </a:t>
            </a:r>
            <a:r>
              <a:rPr lang="en-US" sz="2800" dirty="0" smtClean="0"/>
              <a:t>Hardy</a:t>
            </a:r>
          </a:p>
          <a:p>
            <a:pPr marL="0" indent="0">
              <a:buNone/>
            </a:pPr>
            <a:r>
              <a:rPr lang="en-US" sz="2800" dirty="0" smtClean="0"/>
              <a:t>LA Trade Technical College</a:t>
            </a:r>
          </a:p>
          <a:p>
            <a:pPr marL="0" indent="0">
              <a:buNone/>
            </a:pPr>
            <a:r>
              <a:rPr lang="en-US" sz="2800" dirty="0" err="1" smtClean="0"/>
              <a:t>hardylg@lattc.edu</a:t>
            </a:r>
            <a:endParaRPr lang="en-US" sz="2800" dirty="0"/>
          </a:p>
          <a:p>
            <a:endParaRPr lang="en-US" dirty="0"/>
          </a:p>
        </p:txBody>
      </p:sp>
    </p:spTree>
    <p:extLst>
      <p:ext uri="{BB962C8B-B14F-4D97-AF65-F5344CB8AC3E}">
        <p14:creationId xmlns:p14="http://schemas.microsoft.com/office/powerpoint/2010/main" val="62196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p:txBody>
          <a:bodyPr/>
          <a:lstStyle/>
          <a:p>
            <a:r>
              <a:rPr lang="en-US" dirty="0"/>
              <a:t>ASCCC Effective Practices for Educational Program Development  Paper.  Retrieved from</a:t>
            </a:r>
          </a:p>
          <a:p>
            <a:pPr marL="0" indent="0">
              <a:buNone/>
            </a:pPr>
            <a:r>
              <a:rPr lang="en-US" dirty="0">
                <a:hlinkClick r:id="rId2"/>
              </a:rPr>
              <a:t>https://www.asccc.org/sites/default/files/Ed_Program_Development.pdf</a:t>
            </a:r>
            <a:r>
              <a:rPr lang="en-US" dirty="0"/>
              <a:t>   </a:t>
            </a:r>
            <a:endParaRPr lang="en-US" dirty="0" smtClean="0"/>
          </a:p>
          <a:p>
            <a:pPr marL="0" indent="0">
              <a:buNone/>
            </a:pPr>
            <a:endParaRPr lang="en-US" dirty="0"/>
          </a:p>
          <a:p>
            <a:r>
              <a:rPr lang="en-US" dirty="0" smtClean="0"/>
              <a:t>Ton-</a:t>
            </a:r>
            <a:r>
              <a:rPr lang="en-US" dirty="0" err="1" smtClean="0"/>
              <a:t>Quinlivan</a:t>
            </a:r>
            <a:r>
              <a:rPr lang="en-US" dirty="0" smtClean="0"/>
              <a:t>, Van.  Six Ways Colleges Can Think Differently to Meet Workforce Needs.  Retrieved from</a:t>
            </a:r>
          </a:p>
          <a:p>
            <a:pPr marL="0" indent="0">
              <a:buNone/>
            </a:pPr>
            <a:r>
              <a:rPr lang="en-US" dirty="0">
                <a:hlinkClick r:id="rId3"/>
              </a:rPr>
              <a:t>https://evolllution.com/revenue-streams/workforce_development/six-ways-colleges-can-think-differently-to-meet-the-workforce-needs-in-america</a:t>
            </a:r>
            <a:r>
              <a:rPr lang="en-US" dirty="0" smtClean="0">
                <a:hlinkClick r:id="rId3"/>
              </a:rPr>
              <a:t>/</a:t>
            </a:r>
            <a:endParaRPr lang="en-US" dirty="0" smtClean="0"/>
          </a:p>
          <a:p>
            <a:pPr marL="0" indent="0">
              <a:buNone/>
            </a:pPr>
            <a:endParaRPr lang="en-US" dirty="0"/>
          </a:p>
        </p:txBody>
      </p:sp>
    </p:spTree>
    <p:extLst>
      <p:ext uri="{BB962C8B-B14F-4D97-AF65-F5344CB8AC3E}">
        <p14:creationId xmlns:p14="http://schemas.microsoft.com/office/powerpoint/2010/main" val="1094469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46563"/>
            <a:ext cx="8229600" cy="990600"/>
          </a:xfrm>
        </p:spPr>
        <p:txBody>
          <a:bodyPr>
            <a:noAutofit/>
          </a:bodyPr>
          <a:lstStyle/>
          <a:p>
            <a:pPr algn="ctr"/>
            <a:r>
              <a:rPr lang="en-US" sz="6600" b="1" dirty="0" smtClean="0">
                <a:latin typeface="Arial Hebrew" charset="-79"/>
                <a:ea typeface="Arial Hebrew" charset="-79"/>
                <a:cs typeface="Arial Hebrew" charset="-79"/>
              </a:rPr>
              <a:t>Thank you! </a:t>
            </a:r>
            <a:endParaRPr lang="en-US" sz="6600" b="1" dirty="0">
              <a:latin typeface="Arial Hebrew" charset="-79"/>
              <a:ea typeface="Arial Hebrew" charset="-79"/>
              <a:cs typeface="Arial Hebrew" charset="-79"/>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6006"/>
            <a:ext cx="9144000" cy="1714500"/>
          </a:xfrm>
          <a:prstGeom prst="rect">
            <a:avLst/>
          </a:prstGeom>
        </p:spPr>
      </p:pic>
    </p:spTree>
    <p:extLst>
      <p:ext uri="{BB962C8B-B14F-4D97-AF65-F5344CB8AC3E}">
        <p14:creationId xmlns:p14="http://schemas.microsoft.com/office/powerpoint/2010/main" val="208033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457200" y="1246909"/>
            <a:ext cx="8229600" cy="5230091"/>
          </a:xfrm>
        </p:spPr>
        <p:txBody>
          <a:bodyPr>
            <a:normAutofit fontScale="85000" lnSpcReduction="20000"/>
          </a:bodyPr>
          <a:lstStyle/>
          <a:p>
            <a:pPr marL="0" indent="0">
              <a:buNone/>
            </a:pPr>
            <a:r>
              <a:rPr lang="en-US" dirty="0"/>
              <a:t>.  </a:t>
            </a:r>
            <a:br>
              <a:rPr lang="en-US" dirty="0"/>
            </a:br>
            <a:r>
              <a:rPr lang="en-US" dirty="0"/>
              <a:t>Bay Area Community College Consortium </a:t>
            </a:r>
            <a:br>
              <a:rPr lang="en-US" dirty="0"/>
            </a:br>
            <a:r>
              <a:rPr lang="en-US" dirty="0">
                <a:hlinkClick r:id="rId2"/>
              </a:rPr>
              <a:t>https://sites.google.com/a/baccc.net/baccc/Home/program-recommendations</a:t>
            </a:r>
            <a:r>
              <a:rPr lang="en-US" dirty="0"/>
              <a:t/>
            </a:r>
            <a:br>
              <a:rPr lang="en-US" dirty="0"/>
            </a:br>
            <a:r>
              <a:rPr lang="en-US" dirty="0"/>
              <a:t/>
            </a:r>
            <a:br>
              <a:rPr lang="en-US" dirty="0"/>
            </a:br>
            <a:r>
              <a:rPr lang="en-US" dirty="0" err="1"/>
              <a:t>LaunchBoard</a:t>
            </a:r>
            <a:r>
              <a:rPr lang="en-US" dirty="0"/>
              <a:t> Pipeline </a:t>
            </a:r>
            <a:r>
              <a:rPr lang="en-US" dirty="0">
                <a:hlinkClick r:id="rId3"/>
              </a:rPr>
              <a:t>https://www.calpassplus.org/Launchboard/Home.aspx</a:t>
            </a:r>
            <a:r>
              <a:rPr lang="en-US" dirty="0"/>
              <a:t> </a:t>
            </a:r>
            <a:br>
              <a:rPr lang="en-US" dirty="0"/>
            </a:br>
            <a:r>
              <a:rPr lang="en-US" dirty="0"/>
              <a:t/>
            </a:r>
            <a:br>
              <a:rPr lang="en-US" dirty="0"/>
            </a:br>
            <a:r>
              <a:rPr lang="en-US" dirty="0"/>
              <a:t>O*Net Online </a:t>
            </a:r>
            <a:r>
              <a:rPr lang="en-US" dirty="0">
                <a:hlinkClick r:id="rId4"/>
              </a:rPr>
              <a:t>https://www.onetonline.org/</a:t>
            </a:r>
            <a:r>
              <a:rPr lang="en-US" dirty="0"/>
              <a:t>   </a:t>
            </a:r>
          </a:p>
          <a:p>
            <a:pPr marL="0" indent="0">
              <a:buNone/>
            </a:pPr>
            <a:r>
              <a:rPr lang="en-US" dirty="0">
                <a:hlinkClick r:id="rId5"/>
              </a:rPr>
              <a:t>https://www.onetonline.org/link/summary/27-3091.00</a:t>
            </a:r>
            <a:endParaRPr lang="en-US" dirty="0"/>
          </a:p>
          <a:p>
            <a:pPr marL="0" indent="0">
              <a:buNone/>
            </a:pPr>
            <a:r>
              <a:rPr lang="en-US" dirty="0"/>
              <a:t>California Occupational Guide </a:t>
            </a:r>
            <a:r>
              <a:rPr lang="en-US" dirty="0">
                <a:hlinkClick r:id="rId6"/>
              </a:rPr>
              <a:t>http://www.labormarketinfo.edd.ca.gov/occguides/Search.aspx</a:t>
            </a:r>
            <a:r>
              <a:rPr lang="en-US" dirty="0"/>
              <a:t> </a:t>
            </a:r>
          </a:p>
          <a:p>
            <a:pPr marL="0" indent="0">
              <a:buNone/>
            </a:pPr>
            <a:r>
              <a:rPr lang="en-US" dirty="0"/>
              <a:t> </a:t>
            </a:r>
          </a:p>
          <a:p>
            <a:pPr marL="0" indent="0">
              <a:buNone/>
            </a:pPr>
            <a:r>
              <a:rPr lang="en-US" dirty="0"/>
              <a:t>C.O.E. </a:t>
            </a:r>
            <a:r>
              <a:rPr lang="en-US" dirty="0">
                <a:hlinkClick r:id="rId7"/>
              </a:rPr>
              <a:t>http://www.coeccc.net/Supply-and-Demand.aspx</a:t>
            </a:r>
            <a:r>
              <a:rPr lang="en-US" dirty="0"/>
              <a:t> </a:t>
            </a:r>
          </a:p>
          <a:p>
            <a:pPr marL="0" indent="0">
              <a:buNone/>
            </a:pPr>
            <a:r>
              <a:rPr lang="en-US" dirty="0"/>
              <a:t> </a:t>
            </a:r>
          </a:p>
          <a:p>
            <a:pPr marL="0" indent="0">
              <a:buNone/>
            </a:pPr>
            <a:r>
              <a:rPr lang="en-US" dirty="0"/>
              <a:t>California Center for Jobs &amp; the Economy </a:t>
            </a:r>
            <a:r>
              <a:rPr lang="en-US" dirty="0">
                <a:hlinkClick r:id="rId8"/>
              </a:rPr>
              <a:t>https://centerforjobs.org/ca/ca_counties/indicator/gasoline?category=business_conditions</a:t>
            </a:r>
            <a:r>
              <a:rPr lang="en-US" dirty="0"/>
              <a:t>   </a:t>
            </a:r>
          </a:p>
        </p:txBody>
      </p:sp>
    </p:spTree>
    <p:extLst>
      <p:ext uri="{BB962C8B-B14F-4D97-AF65-F5344CB8AC3E}">
        <p14:creationId xmlns:p14="http://schemas.microsoft.com/office/powerpoint/2010/main" val="3710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Workforce Reality</a:t>
            </a:r>
            <a:endParaRPr lang="en-US" b="1" dirty="0"/>
          </a:p>
        </p:txBody>
      </p:sp>
      <p:sp>
        <p:nvSpPr>
          <p:cNvPr id="3" name="Content Placeholder 2"/>
          <p:cNvSpPr>
            <a:spLocks noGrp="1"/>
          </p:cNvSpPr>
          <p:nvPr>
            <p:ph idx="1"/>
          </p:nvPr>
        </p:nvSpPr>
        <p:spPr/>
        <p:txBody>
          <a:bodyPr>
            <a:normAutofit fontScale="92500"/>
          </a:bodyPr>
          <a:lstStyle/>
          <a:p>
            <a:r>
              <a:rPr lang="en-US" dirty="0" smtClean="0"/>
              <a:t>“A </a:t>
            </a:r>
            <a:r>
              <a:rPr lang="en-US" dirty="0"/>
              <a:t>skilled workforce is key to a thriving California economy. Unfortunately, California’s higher education system is not keeping up with the economy’s changing needs</a:t>
            </a:r>
            <a:r>
              <a:rPr lang="en-US" dirty="0" smtClean="0"/>
              <a:t>.” *</a:t>
            </a:r>
          </a:p>
          <a:p>
            <a:endParaRPr lang="en-US" dirty="0"/>
          </a:p>
          <a:p>
            <a:r>
              <a:rPr lang="en-US" dirty="0" smtClean="0"/>
              <a:t>“If </a:t>
            </a:r>
            <a:r>
              <a:rPr lang="en-US" dirty="0"/>
              <a:t>current trends continue, California will face a large skills gap by 2030—it will be 1.1 million workers with bachelor’s degrees short of economic demand</a:t>
            </a:r>
            <a:r>
              <a:rPr lang="en-US" dirty="0" smtClean="0"/>
              <a:t>.”*</a:t>
            </a:r>
          </a:p>
          <a:p>
            <a:endParaRPr lang="en-US" dirty="0" smtClean="0"/>
          </a:p>
          <a:p>
            <a:r>
              <a:rPr lang="en-US" dirty="0" smtClean="0"/>
              <a:t>Community </a:t>
            </a:r>
            <a:r>
              <a:rPr lang="en-US" dirty="0"/>
              <a:t>colleges are essential catalysts </a:t>
            </a:r>
            <a:r>
              <a:rPr lang="en-US" b="1" dirty="0"/>
              <a:t>to California</a:t>
            </a:r>
            <a:r>
              <a:rPr lang="en-US" dirty="0"/>
              <a:t>’s economic recovery and jobs creation at the local, regional and state </a:t>
            </a:r>
            <a:r>
              <a:rPr lang="en-US" dirty="0" smtClean="0"/>
              <a:t>levels</a:t>
            </a:r>
          </a:p>
          <a:p>
            <a:pPr marL="0" indent="0">
              <a:buNone/>
            </a:pPr>
            <a:r>
              <a:rPr lang="en-US" u="sng" dirty="0" smtClean="0">
                <a:hlinkClick r:id="rId2"/>
              </a:rPr>
              <a:t>* </a:t>
            </a:r>
            <a:r>
              <a:rPr lang="en-US" dirty="0" smtClean="0">
                <a:hlinkClick r:id="rId2"/>
              </a:rPr>
              <a:t>https</a:t>
            </a:r>
            <a:r>
              <a:rPr lang="en-US" dirty="0">
                <a:hlinkClick r:id="rId2"/>
              </a:rPr>
              <a:t>://www.ppic.org/publication/higher-education-in-california-addressing-californias-skills-gap</a:t>
            </a:r>
            <a:r>
              <a:rPr lang="en-US" dirty="0" smtClean="0">
                <a:hlinkClick r:id="rId2"/>
              </a:rPr>
              <a:t>/</a:t>
            </a:r>
            <a:r>
              <a:rPr lang="en-US" dirty="0" smtClean="0"/>
              <a:t> </a:t>
            </a:r>
            <a:endParaRPr lang="en-US" dirty="0"/>
          </a:p>
          <a:p>
            <a:endParaRPr lang="en-US" dirty="0"/>
          </a:p>
        </p:txBody>
      </p:sp>
    </p:spTree>
    <p:extLst>
      <p:ext uri="{BB962C8B-B14F-4D97-AF65-F5344CB8AC3E}">
        <p14:creationId xmlns:p14="http://schemas.microsoft.com/office/powerpoint/2010/main" val="1063950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Meeting Community Needs &amp; Changing Workforce Demands</a:t>
            </a:r>
            <a:endParaRPr lang="en-US"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 </a:t>
            </a:r>
            <a:r>
              <a:rPr lang="en-US" dirty="0" smtClean="0">
                <a:solidFill>
                  <a:srgbClr val="112BDA"/>
                </a:solidFill>
              </a:rPr>
              <a:t>Thinking in New Ways</a:t>
            </a:r>
          </a:p>
          <a:p>
            <a:pPr>
              <a:buFont typeface="Wingdings" charset="2"/>
              <a:buChar char="q"/>
            </a:pPr>
            <a:r>
              <a:rPr lang="en-US" dirty="0" smtClean="0"/>
              <a:t> </a:t>
            </a:r>
            <a:r>
              <a:rPr lang="en-US" sz="3600" dirty="0" smtClean="0"/>
              <a:t>No </a:t>
            </a:r>
            <a:r>
              <a:rPr lang="en-US" sz="3600" dirty="0"/>
              <a:t>one institution can solve all the workforce gaps alone. Regional coalitions do better. </a:t>
            </a:r>
            <a:endParaRPr lang="en-US" sz="3600" dirty="0" smtClean="0"/>
          </a:p>
          <a:p>
            <a:pPr>
              <a:buFont typeface="Wingdings" charset="2"/>
              <a:buChar char="q"/>
            </a:pPr>
            <a:r>
              <a:rPr lang="en-US" sz="3600" dirty="0" smtClean="0"/>
              <a:t> Consider </a:t>
            </a:r>
            <a:r>
              <a:rPr lang="en-US" sz="3600" dirty="0"/>
              <a:t>education and training as a booster shot… not a one-time inoculation</a:t>
            </a:r>
            <a:r>
              <a:rPr lang="en-US" sz="3600" dirty="0" smtClean="0"/>
              <a:t>.</a:t>
            </a:r>
          </a:p>
          <a:p>
            <a:pPr>
              <a:buFont typeface="Wingdings" charset="2"/>
              <a:buChar char="q"/>
            </a:pPr>
            <a:r>
              <a:rPr lang="en-US" sz="3600" dirty="0" smtClean="0"/>
              <a:t> Staying </a:t>
            </a:r>
            <a:r>
              <a:rPr lang="en-US" sz="3600" dirty="0"/>
              <a:t>current means partnering with employers</a:t>
            </a:r>
            <a:r>
              <a:rPr lang="en-US" sz="3600" dirty="0" smtClean="0"/>
              <a:t>.</a:t>
            </a:r>
          </a:p>
          <a:p>
            <a:endParaRPr lang="en-US" dirty="0"/>
          </a:p>
        </p:txBody>
      </p:sp>
    </p:spTree>
    <p:extLst>
      <p:ext uri="{BB962C8B-B14F-4D97-AF65-F5344CB8AC3E}">
        <p14:creationId xmlns:p14="http://schemas.microsoft.com/office/powerpoint/2010/main" val="26883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pPr algn="r"/>
            <a:r>
              <a:rPr lang="en-US" sz="3200" b="1" dirty="0"/>
              <a:t>Meeting Community Needs &amp; Changing Workforce Demands</a:t>
            </a:r>
            <a:endParaRPr lang="en-US" sz="3200" dirty="0"/>
          </a:p>
        </p:txBody>
      </p:sp>
      <p:sp>
        <p:nvSpPr>
          <p:cNvPr id="3" name="Content Placeholder 2"/>
          <p:cNvSpPr>
            <a:spLocks noGrp="1"/>
          </p:cNvSpPr>
          <p:nvPr>
            <p:ph idx="1"/>
          </p:nvPr>
        </p:nvSpPr>
        <p:spPr/>
        <p:txBody>
          <a:bodyPr>
            <a:normAutofit lnSpcReduction="10000"/>
          </a:bodyPr>
          <a:lstStyle/>
          <a:p>
            <a:pPr>
              <a:buFont typeface="Wingdings" charset="2"/>
              <a:buChar char="q"/>
            </a:pPr>
            <a:r>
              <a:rPr lang="en-US" sz="3600" b="1" dirty="0"/>
              <a:t> </a:t>
            </a:r>
            <a:r>
              <a:rPr lang="en-US" sz="3600" dirty="0"/>
              <a:t>Students want higher education to solve the employment dilemma.</a:t>
            </a:r>
          </a:p>
          <a:p>
            <a:pPr>
              <a:buFont typeface="Wingdings" charset="2"/>
              <a:buChar char="q"/>
            </a:pPr>
            <a:r>
              <a:rPr lang="en-US" sz="3600" dirty="0"/>
              <a:t> Students are going to demand personalization in their educational experience.</a:t>
            </a:r>
          </a:p>
          <a:p>
            <a:pPr>
              <a:buFont typeface="Wingdings" charset="2"/>
              <a:buChar char="q"/>
            </a:pPr>
            <a:r>
              <a:rPr lang="en-US" sz="3600" b="1" dirty="0"/>
              <a:t> </a:t>
            </a:r>
            <a:r>
              <a:rPr lang="en-US" sz="3600" dirty="0"/>
              <a:t>Artificial Intelligence and machine learning will shift skill sets in the future of work. </a:t>
            </a:r>
          </a:p>
          <a:p>
            <a:pPr marL="0" indent="0">
              <a:buNone/>
            </a:pPr>
            <a:r>
              <a:rPr lang="en-US" sz="2000" i="1" dirty="0" smtClean="0"/>
              <a:t>- Collaboration</a:t>
            </a:r>
            <a:r>
              <a:rPr lang="en-US" sz="2000" i="1" dirty="0"/>
              <a:t>, creativity, critical thinking and communication (the 4 Cs) skills will </a:t>
            </a:r>
            <a:r>
              <a:rPr lang="en-US" sz="2000" i="1" dirty="0" smtClean="0"/>
              <a:t>matter- </a:t>
            </a:r>
            <a:endParaRPr lang="en-US" sz="2000" i="1" dirty="0"/>
          </a:p>
          <a:p>
            <a:endParaRPr lang="en-US" dirty="0"/>
          </a:p>
        </p:txBody>
      </p:sp>
    </p:spTree>
    <p:extLst>
      <p:ext uri="{BB962C8B-B14F-4D97-AF65-F5344CB8AC3E}">
        <p14:creationId xmlns:p14="http://schemas.microsoft.com/office/powerpoint/2010/main" val="105758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1"/>
          </a:xfrm>
        </p:spPr>
        <p:txBody>
          <a:bodyPr>
            <a:normAutofit fontScale="90000"/>
          </a:bodyPr>
          <a:lstStyle/>
          <a:p>
            <a:r>
              <a:rPr lang="en-US" b="1" dirty="0" smtClean="0"/>
              <a:t>Top 10 Sector Priorities for CA CC</a:t>
            </a:r>
            <a:endParaRPr lang="en-US"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4312" y="1139067"/>
            <a:ext cx="4355299" cy="5311609"/>
          </a:xfrm>
        </p:spPr>
      </p:pic>
      <p:sp>
        <p:nvSpPr>
          <p:cNvPr id="6" name="Rectangle 5"/>
          <p:cNvSpPr/>
          <p:nvPr/>
        </p:nvSpPr>
        <p:spPr>
          <a:xfrm>
            <a:off x="2597089" y="6450676"/>
            <a:ext cx="3749744" cy="369332"/>
          </a:xfrm>
          <a:prstGeom prst="rect">
            <a:avLst/>
          </a:prstGeom>
        </p:spPr>
        <p:txBody>
          <a:bodyPr wrap="none">
            <a:spAutoFit/>
          </a:bodyPr>
          <a:lstStyle/>
          <a:p>
            <a:r>
              <a:rPr lang="en-US" dirty="0">
                <a:hlinkClick r:id="rId4"/>
              </a:rPr>
              <a:t>http://doingwhatmatters.cccco.edu</a:t>
            </a:r>
            <a:r>
              <a:rPr lang="en-US" dirty="0" smtClean="0">
                <a:hlinkClick r:id="rId4"/>
              </a:rPr>
              <a:t>/</a:t>
            </a:r>
            <a:endParaRPr lang="en-US" dirty="0" smtClean="0"/>
          </a:p>
        </p:txBody>
      </p:sp>
    </p:spTree>
    <p:extLst>
      <p:ext uri="{BB962C8B-B14F-4D97-AF65-F5344CB8AC3E}">
        <p14:creationId xmlns:p14="http://schemas.microsoft.com/office/powerpoint/2010/main" val="46383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Your Local Priorities?</a:t>
            </a:r>
            <a:endParaRPr lang="en-US" b="1" dirty="0"/>
          </a:p>
        </p:txBody>
      </p:sp>
      <p:pic>
        <p:nvPicPr>
          <p:cNvPr id="1026" name="Picture 2" descr="ttps://www.choc.org/wp/wp-content/uploads/2016/03/lets-talk.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805940"/>
            <a:ext cx="8229600" cy="446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9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647"/>
            <a:ext cx="8229600" cy="414251"/>
          </a:xfrm>
        </p:spPr>
        <p:txBody>
          <a:bodyPr>
            <a:normAutofit fontScale="90000"/>
          </a:bodyPr>
          <a:lstStyle/>
          <a:p>
            <a:pPr algn="ctr"/>
            <a:r>
              <a:rPr lang="en-US" b="1" dirty="0" smtClean="0"/>
              <a:t>Vision for Success Goals 2022</a:t>
            </a:r>
            <a:endParaRPr lang="en-US" b="1" dirty="0"/>
          </a:p>
        </p:txBody>
      </p:sp>
      <p:sp>
        <p:nvSpPr>
          <p:cNvPr id="3" name="Content Placeholder 2"/>
          <p:cNvSpPr>
            <a:spLocks noGrp="1"/>
          </p:cNvSpPr>
          <p:nvPr>
            <p:ph idx="1"/>
          </p:nvPr>
        </p:nvSpPr>
        <p:spPr>
          <a:xfrm>
            <a:off x="457200" y="980903"/>
            <a:ext cx="8229600" cy="5877098"/>
          </a:xfrm>
        </p:spPr>
        <p:txBody>
          <a:bodyPr>
            <a:normAutofit fontScale="47500" lnSpcReduction="20000"/>
          </a:bodyPr>
          <a:lstStyle/>
          <a:p>
            <a:r>
              <a:rPr lang="en-US" sz="4400" b="1" dirty="0" smtClean="0">
                <a:solidFill>
                  <a:srgbClr val="112BDA"/>
                </a:solidFill>
              </a:rPr>
              <a:t>Increase </a:t>
            </a:r>
            <a:r>
              <a:rPr lang="en-US" sz="4400" b="1" dirty="0">
                <a:solidFill>
                  <a:srgbClr val="112BDA"/>
                </a:solidFill>
              </a:rPr>
              <a:t>by at least 20 percent the number of CCC students annually who acquire associates degrees, credentials, certificates, or specific skill sets that prepare them for an in-demand </a:t>
            </a:r>
            <a:r>
              <a:rPr lang="en-US" sz="4400" b="1" dirty="0" smtClean="0">
                <a:solidFill>
                  <a:srgbClr val="112BDA"/>
                </a:solidFill>
              </a:rPr>
              <a:t>job</a:t>
            </a:r>
            <a:endParaRPr lang="en-US" sz="4400" b="1" dirty="0">
              <a:solidFill>
                <a:srgbClr val="112BDA"/>
              </a:solidFill>
            </a:endParaRPr>
          </a:p>
          <a:p>
            <a:r>
              <a:rPr lang="en-US" sz="4400" b="1" dirty="0" smtClean="0">
                <a:solidFill>
                  <a:srgbClr val="112BDA"/>
                </a:solidFill>
              </a:rPr>
              <a:t>Increase </a:t>
            </a:r>
            <a:r>
              <a:rPr lang="en-US" sz="4400" b="1" dirty="0">
                <a:solidFill>
                  <a:srgbClr val="112BDA"/>
                </a:solidFill>
              </a:rPr>
              <a:t>by 35 percent the number of CCC students transferring annually to a UC or CSU</a:t>
            </a:r>
            <a:r>
              <a:rPr lang="en-US" sz="4400" dirty="0" smtClean="0"/>
              <a:t>.</a:t>
            </a:r>
          </a:p>
          <a:p>
            <a:r>
              <a:rPr lang="en-US" sz="4400" b="1" dirty="0" smtClean="0"/>
              <a:t>Decrease </a:t>
            </a:r>
            <a:r>
              <a:rPr lang="en-US" sz="4400" b="1" dirty="0"/>
              <a:t>the average number of units accumulated by CCC students earning associate’s </a:t>
            </a:r>
            <a:r>
              <a:rPr lang="en-US" sz="4400" b="1" dirty="0" smtClean="0"/>
              <a:t>degrees.</a:t>
            </a:r>
            <a:endParaRPr lang="en-US" sz="4400" b="1" dirty="0"/>
          </a:p>
          <a:p>
            <a:r>
              <a:rPr lang="en-US" sz="4400" b="1" dirty="0" smtClean="0">
                <a:solidFill>
                  <a:srgbClr val="112BDA"/>
                </a:solidFill>
              </a:rPr>
              <a:t>Increase </a:t>
            </a:r>
            <a:r>
              <a:rPr lang="en-US" sz="4400" b="1" dirty="0">
                <a:solidFill>
                  <a:srgbClr val="112BDA"/>
                </a:solidFill>
              </a:rPr>
              <a:t>the percent of exiting CTE students who report being employed in their field of </a:t>
            </a:r>
            <a:r>
              <a:rPr lang="en-US" sz="4400" b="1" dirty="0" smtClean="0">
                <a:solidFill>
                  <a:srgbClr val="112BDA"/>
                </a:solidFill>
              </a:rPr>
              <a:t>study</a:t>
            </a:r>
          </a:p>
          <a:p>
            <a:r>
              <a:rPr lang="en-US" sz="4400" b="1" dirty="0"/>
              <a:t>Reduce equity gaps across all of the above measures through faster improvements among traditionally underrepresented student </a:t>
            </a:r>
            <a:r>
              <a:rPr lang="en-US" sz="4400" b="1" dirty="0" smtClean="0"/>
              <a:t>groups</a:t>
            </a:r>
          </a:p>
          <a:p>
            <a:r>
              <a:rPr lang="en-US" sz="4400" b="1" dirty="0" smtClean="0"/>
              <a:t>Reduce </a:t>
            </a:r>
            <a:r>
              <a:rPr lang="en-US" sz="4400" b="1" dirty="0"/>
              <a:t>regional achievement gaps across all of the above measures through faster improvements among colleges located in regions with the lowest educational attainment of adults. </a:t>
            </a:r>
            <a:endParaRPr lang="en-US" sz="4400" b="1" dirty="0" smtClean="0"/>
          </a:p>
          <a:p>
            <a:endParaRPr lang="en-US" b="1" dirty="0"/>
          </a:p>
          <a:p>
            <a:endParaRPr lang="en-US" b="1" dirty="0" smtClean="0"/>
          </a:p>
          <a:p>
            <a:pPr marL="0" indent="0" algn="ctr">
              <a:buNone/>
            </a:pPr>
            <a:r>
              <a:rPr lang="en-US" sz="3400" b="1" dirty="0" smtClean="0">
                <a:hlinkClick r:id="rId3"/>
              </a:rPr>
              <a:t>https</a:t>
            </a:r>
            <a:r>
              <a:rPr lang="en-US" sz="3400" b="1" dirty="0">
                <a:hlinkClick r:id="rId3"/>
              </a:rPr>
              <a:t>://</a:t>
            </a:r>
            <a:r>
              <a:rPr lang="en-US" sz="3400" b="1" dirty="0" smtClean="0">
                <a:hlinkClick r:id="rId3"/>
              </a:rPr>
              <a:t>vision.foundationccc.org/looking-ahead</a:t>
            </a:r>
            <a:r>
              <a:rPr lang="en-US" sz="3400" b="1" dirty="0" smtClean="0"/>
              <a:t> </a:t>
            </a:r>
            <a:endParaRPr lang="en-US" sz="3400" dirty="0"/>
          </a:p>
        </p:txBody>
      </p:sp>
    </p:spTree>
    <p:extLst>
      <p:ext uri="{BB962C8B-B14F-4D97-AF65-F5344CB8AC3E}">
        <p14:creationId xmlns:p14="http://schemas.microsoft.com/office/powerpoint/2010/main" val="195942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Opportunities</a:t>
            </a:r>
            <a:endParaRPr lang="en-US" b="1" dirty="0"/>
          </a:p>
        </p:txBody>
      </p:sp>
      <p:sp>
        <p:nvSpPr>
          <p:cNvPr id="3" name="Content Placeholder 2"/>
          <p:cNvSpPr>
            <a:spLocks noGrp="1"/>
          </p:cNvSpPr>
          <p:nvPr>
            <p:ph idx="1"/>
          </p:nvPr>
        </p:nvSpPr>
        <p:spPr/>
        <p:txBody>
          <a:bodyPr/>
          <a:lstStyle/>
          <a:p>
            <a:r>
              <a:rPr lang="en-US" dirty="0" smtClean="0"/>
              <a:t>Develop a policy or principle (value) statement to heighten the importance of career and workforce development</a:t>
            </a:r>
          </a:p>
          <a:p>
            <a:pPr marL="0" indent="0">
              <a:buNone/>
            </a:pPr>
            <a:endParaRPr lang="en-US" dirty="0" smtClean="0"/>
          </a:p>
          <a:p>
            <a:r>
              <a:rPr lang="en-US" dirty="0" smtClean="0"/>
              <a:t>Develop a college-wide action plan to meet CTE and Workforce local needs</a:t>
            </a:r>
          </a:p>
          <a:p>
            <a:endParaRPr lang="en-US" dirty="0"/>
          </a:p>
          <a:p>
            <a:r>
              <a:rPr lang="en-US" dirty="0" smtClean="0"/>
              <a:t>Introduce the regional sector navigators to your campus and CTE faculty </a:t>
            </a:r>
          </a:p>
          <a:p>
            <a:endParaRPr lang="en-US" dirty="0"/>
          </a:p>
          <a:p>
            <a:r>
              <a:rPr lang="en-US" dirty="0" smtClean="0"/>
              <a:t>Improve marketing and advertising functions locally and with the community</a:t>
            </a:r>
            <a:endParaRPr lang="en-US" dirty="0"/>
          </a:p>
        </p:txBody>
      </p:sp>
    </p:spTree>
    <p:extLst>
      <p:ext uri="{BB962C8B-B14F-4D97-AF65-F5344CB8AC3E}">
        <p14:creationId xmlns:p14="http://schemas.microsoft.com/office/powerpoint/2010/main" val="79071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520"/>
            <a:ext cx="8229600" cy="5745480"/>
          </a:xfrm>
        </p:spPr>
        <p:txBody>
          <a:bodyPr/>
          <a:lstStyle/>
          <a:p>
            <a:r>
              <a:rPr lang="en-US" dirty="0" smtClean="0"/>
              <a:t>Finding data to support new program initiation</a:t>
            </a:r>
          </a:p>
          <a:p>
            <a:pPr marL="0" indent="0">
              <a:buNone/>
            </a:pPr>
            <a:endParaRPr lang="en-US" dirty="0" smtClean="0"/>
          </a:p>
          <a:p>
            <a:r>
              <a:rPr lang="en-US" dirty="0" smtClean="0"/>
              <a:t>Streamlining CTE curriculum within the local college process; setting a timeline that meets local workforce needs</a:t>
            </a:r>
          </a:p>
          <a:p>
            <a:endParaRPr lang="en-US" dirty="0"/>
          </a:p>
          <a:p>
            <a:r>
              <a:rPr lang="en-US" dirty="0" smtClean="0"/>
              <a:t>Other??? </a:t>
            </a:r>
          </a:p>
          <a:p>
            <a:endParaRPr lang="en-US" dirty="0"/>
          </a:p>
          <a:p>
            <a:endParaRPr lang="en-US" dirty="0"/>
          </a:p>
        </p:txBody>
      </p:sp>
      <p:pic>
        <p:nvPicPr>
          <p:cNvPr id="1026" name="Picture 2" descr="mage result for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081" y="2503170"/>
            <a:ext cx="329565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592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3361</TotalTime>
  <Words>1092</Words>
  <Application>Microsoft Macintosh PowerPoint</Application>
  <PresentationFormat>On-screen Show (4:3)</PresentationFormat>
  <Paragraphs>159</Paragraphs>
  <Slides>19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 Hebrew</vt:lpstr>
      <vt:lpstr>Calibri</vt:lpstr>
      <vt:lpstr>Times New Roman</vt:lpstr>
      <vt:lpstr>Wingdings</vt:lpstr>
      <vt:lpstr>Arial</vt:lpstr>
      <vt:lpstr>Clarity</vt:lpstr>
      <vt:lpstr>Program Development &amp; Expansion </vt:lpstr>
      <vt:lpstr>Our Workforce Reality</vt:lpstr>
      <vt:lpstr>Meeting Community Needs &amp; Changing Workforce Demands</vt:lpstr>
      <vt:lpstr>Meeting Community Needs &amp; Changing Workforce Demands</vt:lpstr>
      <vt:lpstr>Top 10 Sector Priorities for CA CC</vt:lpstr>
      <vt:lpstr>What Are Your Local Priorities?</vt:lpstr>
      <vt:lpstr>Vision for Success Goals 2022</vt:lpstr>
      <vt:lpstr>Opportunities</vt:lpstr>
      <vt:lpstr>PowerPoint Presentation</vt:lpstr>
      <vt:lpstr>Define New Program</vt:lpstr>
      <vt:lpstr>Key Steps </vt:lpstr>
      <vt:lpstr>ASCCC Effective Practices for Educational Program Development  Paper</vt:lpstr>
      <vt:lpstr>Strategies for Program Development &amp; Expansion- Asking the right questions</vt:lpstr>
      <vt:lpstr>Examples</vt:lpstr>
      <vt:lpstr>Questions???</vt:lpstr>
      <vt:lpstr>For more information contact:</vt:lpstr>
      <vt:lpstr>Resources</vt:lpstr>
      <vt:lpstr>Thank you! </vt:lpstr>
      <vt:lpstr>Resources</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Mayra Cruz</cp:lastModifiedBy>
  <cp:revision>130</cp:revision>
  <dcterms:created xsi:type="dcterms:W3CDTF">2015-10-21T19:14:41Z</dcterms:created>
  <dcterms:modified xsi:type="dcterms:W3CDTF">2019-04-21T15:26:45Z</dcterms:modified>
</cp:coreProperties>
</file>