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66" r:id="rId4"/>
    <p:sldId id="258" r:id="rId5"/>
    <p:sldId id="261" r:id="rId6"/>
    <p:sldId id="984" r:id="rId7"/>
    <p:sldId id="987" r:id="rId8"/>
    <p:sldId id="555" r:id="rId9"/>
    <p:sldId id="325" r:id="rId10"/>
    <p:sldId id="528" r:id="rId11"/>
    <p:sldId id="967" r:id="rId12"/>
    <p:sldId id="985" r:id="rId13"/>
    <p:sldId id="374" r:id="rId14"/>
    <p:sldId id="368" r:id="rId15"/>
    <p:sldId id="279" r:id="rId16"/>
    <p:sldId id="592" r:id="rId17"/>
    <p:sldId id="327" r:id="rId18"/>
    <p:sldId id="316" r:id="rId19"/>
    <p:sldId id="365" r:id="rId20"/>
    <p:sldId id="366" r:id="rId21"/>
    <p:sldId id="981" r:id="rId22"/>
    <p:sldId id="988" r:id="rId23"/>
    <p:sldId id="267" r:id="rId24"/>
    <p:sldId id="989" r:id="rId25"/>
    <p:sldId id="260" r:id="rId26"/>
    <p:sldId id="263" r:id="rId27"/>
    <p:sldId id="265"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831"/>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9" autoAdjust="0"/>
    <p:restoredTop sz="96291"/>
  </p:normalViewPr>
  <p:slideViewPr>
    <p:cSldViewPr snapToGrid="0" snapToObjects="1">
      <p:cViewPr varScale="1">
        <p:scale>
          <a:sx n="127" d="100"/>
          <a:sy n="127" d="100"/>
        </p:scale>
        <p:origin x="240" y="184"/>
      </p:cViewPr>
      <p:guideLst/>
    </p:cSldViewPr>
  </p:slideViewPr>
  <p:notesTextViewPr>
    <p:cViewPr>
      <p:scale>
        <a:sx n="1" d="1"/>
        <a:sy n="1" d="1"/>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5EA2A5-176F-4C88-95C5-AB5601726F04}"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US"/>
        </a:p>
      </dgm:t>
    </dgm:pt>
    <dgm:pt modelId="{813DBE94-913C-4001-9D10-A123EA4C5286}">
      <dgm:prSet custT="1"/>
      <dgm:spPr/>
      <dgm:t>
        <a:bodyPr/>
        <a:lstStyle/>
        <a:p>
          <a:r>
            <a:rPr lang="en-US" sz="1400" b="1" dirty="0">
              <a:solidFill>
                <a:schemeClr val="tx2"/>
              </a:solidFill>
            </a:rPr>
            <a:t>Non-Credit Basic Computer Skills</a:t>
          </a:r>
        </a:p>
        <a:p>
          <a:r>
            <a:rPr lang="en-US" sz="1200" b="1" dirty="0">
              <a:solidFill>
                <a:schemeClr val="tx2"/>
              </a:solidFill>
            </a:rPr>
            <a:t>Certificate of Completion</a:t>
          </a:r>
        </a:p>
      </dgm:t>
    </dgm:pt>
    <dgm:pt modelId="{07640F1D-A6A4-4170-BEFD-E44878B8ECE7}" type="parTrans" cxnId="{E4E6A99F-0A81-417E-B81C-8C094D3500F7}">
      <dgm:prSet/>
      <dgm:spPr/>
      <dgm:t>
        <a:bodyPr/>
        <a:lstStyle/>
        <a:p>
          <a:endParaRPr lang="en-US"/>
        </a:p>
      </dgm:t>
    </dgm:pt>
    <dgm:pt modelId="{1297FEA8-C416-4594-8737-55AFD4B92810}" type="sibTrans" cxnId="{E4E6A99F-0A81-417E-B81C-8C094D3500F7}">
      <dgm:prSet/>
      <dgm:spPr/>
      <dgm:t>
        <a:bodyPr/>
        <a:lstStyle/>
        <a:p>
          <a:endParaRPr lang="en-US"/>
        </a:p>
      </dgm:t>
    </dgm:pt>
    <dgm:pt modelId="{F53461AD-1CCB-488F-ACFB-D9390E0B0F04}">
      <dgm:prSet custT="1"/>
      <dgm:spPr/>
      <dgm:t>
        <a:bodyPr/>
        <a:lstStyle/>
        <a:p>
          <a:r>
            <a:rPr lang="en-US" sz="1400" b="1" dirty="0">
              <a:solidFill>
                <a:schemeClr val="tx2"/>
              </a:solidFill>
            </a:rPr>
            <a:t>Busines Information Worker – Clerical</a:t>
          </a:r>
        </a:p>
        <a:p>
          <a:r>
            <a:rPr lang="en-US" sz="1200" b="1" dirty="0">
              <a:solidFill>
                <a:schemeClr val="tx2"/>
              </a:solidFill>
            </a:rPr>
            <a:t>15.5 units</a:t>
          </a:r>
        </a:p>
      </dgm:t>
    </dgm:pt>
    <dgm:pt modelId="{CA90AA82-7975-40DE-9672-B50E491F60B0}" type="parTrans" cxnId="{807F4AA9-E935-41D3-819E-899BC15EE129}">
      <dgm:prSet/>
      <dgm:spPr/>
      <dgm:t>
        <a:bodyPr/>
        <a:lstStyle/>
        <a:p>
          <a:endParaRPr lang="en-US"/>
        </a:p>
      </dgm:t>
    </dgm:pt>
    <dgm:pt modelId="{CFCDCE6A-4D15-48DB-A27C-A5A81C4B7258}" type="sibTrans" cxnId="{807F4AA9-E935-41D3-819E-899BC15EE129}">
      <dgm:prSet/>
      <dgm:spPr/>
      <dgm:t>
        <a:bodyPr/>
        <a:lstStyle/>
        <a:p>
          <a:endParaRPr lang="en-US"/>
        </a:p>
      </dgm:t>
    </dgm:pt>
    <dgm:pt modelId="{1269880C-102C-4F1A-93A9-664D8931E6E9}">
      <dgm:prSet custT="1"/>
      <dgm:spPr/>
      <dgm:t>
        <a:bodyPr/>
        <a:lstStyle/>
        <a:p>
          <a:r>
            <a:rPr lang="en-US" sz="1400" dirty="0">
              <a:solidFill>
                <a:schemeClr val="tx2"/>
              </a:solidFill>
            </a:rPr>
            <a:t>BCA 557 – Intro to Computing</a:t>
          </a:r>
        </a:p>
      </dgm:t>
    </dgm:pt>
    <dgm:pt modelId="{55170948-A4F8-4AD6-8D58-1E129ED97298}" type="parTrans" cxnId="{DA2ECD59-67E5-4287-B50B-660A3AA88C00}">
      <dgm:prSet/>
      <dgm:spPr/>
      <dgm:t>
        <a:bodyPr/>
        <a:lstStyle/>
        <a:p>
          <a:endParaRPr lang="en-US"/>
        </a:p>
      </dgm:t>
    </dgm:pt>
    <dgm:pt modelId="{2A27D635-D960-4762-9B12-4556F1FD6974}" type="sibTrans" cxnId="{DA2ECD59-67E5-4287-B50B-660A3AA88C00}">
      <dgm:prSet/>
      <dgm:spPr/>
      <dgm:t>
        <a:bodyPr/>
        <a:lstStyle/>
        <a:p>
          <a:endParaRPr lang="en-US"/>
        </a:p>
      </dgm:t>
    </dgm:pt>
    <dgm:pt modelId="{CBFE184C-F7B6-4810-9486-D4E55CC0C7B3}">
      <dgm:prSet custT="1"/>
      <dgm:spPr/>
      <dgm:t>
        <a:bodyPr/>
        <a:lstStyle/>
        <a:p>
          <a:r>
            <a:rPr lang="en-US" sz="1400" dirty="0">
              <a:solidFill>
                <a:schemeClr val="tx2"/>
              </a:solidFill>
            </a:rPr>
            <a:t>BCA 558 – Basics - Computer Keyboarding</a:t>
          </a:r>
        </a:p>
      </dgm:t>
    </dgm:pt>
    <dgm:pt modelId="{8388C80D-E128-4C0A-BC11-B67F766490DD}" type="parTrans" cxnId="{FD1B68CA-31BF-4C52-821A-2DBAD1AF1090}">
      <dgm:prSet/>
      <dgm:spPr/>
      <dgm:t>
        <a:bodyPr/>
        <a:lstStyle/>
        <a:p>
          <a:endParaRPr lang="en-US"/>
        </a:p>
      </dgm:t>
    </dgm:pt>
    <dgm:pt modelId="{6897C86C-4561-467B-813D-0B2ED71952AE}" type="sibTrans" cxnId="{FD1B68CA-31BF-4C52-821A-2DBAD1AF1090}">
      <dgm:prSet/>
      <dgm:spPr/>
      <dgm:t>
        <a:bodyPr/>
        <a:lstStyle/>
        <a:p>
          <a:endParaRPr lang="en-US"/>
        </a:p>
      </dgm:t>
    </dgm:pt>
    <dgm:pt modelId="{CA7979A7-7C6F-4676-873E-988520DFBEF2}">
      <dgm:prSet custT="1"/>
      <dgm:spPr/>
      <dgm:t>
        <a:bodyPr/>
        <a:lstStyle/>
        <a:p>
          <a:r>
            <a:rPr lang="en-US" sz="1400" b="0" dirty="0">
              <a:solidFill>
                <a:schemeClr val="tx2"/>
              </a:solidFill>
            </a:rPr>
            <a:t>BCA 59 – Computer Literacy</a:t>
          </a:r>
        </a:p>
      </dgm:t>
    </dgm:pt>
    <dgm:pt modelId="{DB7A19F5-CD64-4778-85DE-D18A0981F186}" type="parTrans" cxnId="{3AA975A1-4C17-4C0E-825C-4BBB0E6CE817}">
      <dgm:prSet/>
      <dgm:spPr/>
      <dgm:t>
        <a:bodyPr/>
        <a:lstStyle/>
        <a:p>
          <a:endParaRPr lang="en-US"/>
        </a:p>
      </dgm:t>
    </dgm:pt>
    <dgm:pt modelId="{733AA89C-1242-4F88-BF87-F2FE314EE810}" type="sibTrans" cxnId="{3AA975A1-4C17-4C0E-825C-4BBB0E6CE817}">
      <dgm:prSet/>
      <dgm:spPr/>
      <dgm:t>
        <a:bodyPr/>
        <a:lstStyle/>
        <a:p>
          <a:endParaRPr lang="en-US"/>
        </a:p>
      </dgm:t>
    </dgm:pt>
    <dgm:pt modelId="{22DF690F-45C2-4B97-AB31-6A5E5EFB5A3D}">
      <dgm:prSet custT="1"/>
      <dgm:spPr/>
      <dgm:t>
        <a:bodyPr/>
        <a:lstStyle/>
        <a:p>
          <a:r>
            <a:rPr lang="en-US" sz="1400" b="0" dirty="0">
              <a:solidFill>
                <a:schemeClr val="tx2"/>
              </a:solidFill>
            </a:rPr>
            <a:t>BCA 60 – Computer Keyboarding</a:t>
          </a:r>
        </a:p>
      </dgm:t>
    </dgm:pt>
    <dgm:pt modelId="{4B61CEB1-4009-490C-99D8-28AA0F458CB2}" type="parTrans" cxnId="{F3C32AB3-088F-4CFB-92BF-54C1ECFBB11D}">
      <dgm:prSet/>
      <dgm:spPr/>
      <dgm:t>
        <a:bodyPr/>
        <a:lstStyle/>
        <a:p>
          <a:endParaRPr lang="en-US"/>
        </a:p>
      </dgm:t>
    </dgm:pt>
    <dgm:pt modelId="{79A0AA4F-C6C7-48EC-B35C-0CE7E23FD77B}" type="sibTrans" cxnId="{F3C32AB3-088F-4CFB-92BF-54C1ECFBB11D}">
      <dgm:prSet/>
      <dgm:spPr/>
      <dgm:t>
        <a:bodyPr/>
        <a:lstStyle/>
        <a:p>
          <a:endParaRPr lang="en-US"/>
        </a:p>
      </dgm:t>
    </dgm:pt>
    <dgm:pt modelId="{8D07D54B-1E64-427B-8ECA-C888B83A64F5}">
      <dgm:prSet custT="1"/>
      <dgm:spPr/>
      <dgm:t>
        <a:bodyPr/>
        <a:lstStyle/>
        <a:p>
          <a:r>
            <a:rPr lang="en-US" sz="1400" b="0" dirty="0">
              <a:solidFill>
                <a:schemeClr val="tx2"/>
              </a:solidFill>
            </a:rPr>
            <a:t>BCA 66 – Microsoft Outlook</a:t>
          </a:r>
        </a:p>
      </dgm:t>
    </dgm:pt>
    <dgm:pt modelId="{CCB98724-DCF6-4C3D-889B-9C5E4155F008}" type="parTrans" cxnId="{BFC38E71-36BD-4438-8DE5-CB4877092E15}">
      <dgm:prSet/>
      <dgm:spPr/>
      <dgm:t>
        <a:bodyPr/>
        <a:lstStyle/>
        <a:p>
          <a:endParaRPr lang="en-US"/>
        </a:p>
      </dgm:t>
    </dgm:pt>
    <dgm:pt modelId="{A5891440-F87B-4612-9013-4D4D7907362A}" type="sibTrans" cxnId="{BFC38E71-36BD-4438-8DE5-CB4877092E15}">
      <dgm:prSet/>
      <dgm:spPr/>
      <dgm:t>
        <a:bodyPr/>
        <a:lstStyle/>
        <a:p>
          <a:endParaRPr lang="en-US"/>
        </a:p>
      </dgm:t>
    </dgm:pt>
    <dgm:pt modelId="{CBC05ADD-3B5C-4C8D-AEE0-D38DD5A1044D}">
      <dgm:prSet custT="1"/>
      <dgm:spPr/>
      <dgm:t>
        <a:bodyPr/>
        <a:lstStyle/>
        <a:p>
          <a:endParaRPr lang="en-US" sz="1200" b="1" dirty="0">
            <a:solidFill>
              <a:schemeClr val="tx2"/>
            </a:solidFill>
          </a:endParaRPr>
        </a:p>
        <a:p>
          <a:endParaRPr lang="en-US" sz="1200" b="1" dirty="0">
            <a:solidFill>
              <a:schemeClr val="tx2"/>
            </a:solidFill>
          </a:endParaRPr>
        </a:p>
        <a:p>
          <a:r>
            <a:rPr lang="en-US" sz="1400" b="1" dirty="0">
              <a:solidFill>
                <a:schemeClr val="tx2"/>
              </a:solidFill>
            </a:rPr>
            <a:t>Business Information Worker – Administrative Assistant  </a:t>
          </a:r>
          <a:r>
            <a:rPr lang="en-US" sz="1200" b="1" dirty="0">
              <a:solidFill>
                <a:schemeClr val="tx2"/>
              </a:solidFill>
            </a:rPr>
            <a:t>29.5 units</a:t>
          </a:r>
        </a:p>
        <a:p>
          <a:r>
            <a:rPr lang="en-US" sz="1200" b="1" dirty="0">
              <a:solidFill>
                <a:schemeClr val="tx2"/>
              </a:solidFill>
            </a:rPr>
            <a:t>(14 more units!)</a:t>
          </a:r>
        </a:p>
      </dgm:t>
    </dgm:pt>
    <dgm:pt modelId="{57D347B7-0826-49FB-B90F-1CC8D8E03291}" type="parTrans" cxnId="{86B41A67-15A9-45BB-B519-C2E42D4C8A71}">
      <dgm:prSet/>
      <dgm:spPr/>
      <dgm:t>
        <a:bodyPr/>
        <a:lstStyle/>
        <a:p>
          <a:endParaRPr lang="en-US"/>
        </a:p>
      </dgm:t>
    </dgm:pt>
    <dgm:pt modelId="{6557DE72-4B01-4856-8E69-68E84F804055}" type="sibTrans" cxnId="{86B41A67-15A9-45BB-B519-C2E42D4C8A71}">
      <dgm:prSet/>
      <dgm:spPr/>
      <dgm:t>
        <a:bodyPr/>
        <a:lstStyle/>
        <a:p>
          <a:endParaRPr lang="en-US"/>
        </a:p>
      </dgm:t>
    </dgm:pt>
    <dgm:pt modelId="{FCE4F756-6843-4682-9591-28F32D129D4B}">
      <dgm:prSet custT="1"/>
      <dgm:spPr/>
      <dgm:t>
        <a:bodyPr/>
        <a:lstStyle/>
        <a:p>
          <a:r>
            <a:rPr lang="en-US" sz="1400" b="0" dirty="0">
              <a:solidFill>
                <a:schemeClr val="tx2"/>
              </a:solidFill>
            </a:rPr>
            <a:t>BCA 15 – Business Computer Applications - Beginning</a:t>
          </a:r>
        </a:p>
      </dgm:t>
    </dgm:pt>
    <dgm:pt modelId="{C6D11AFE-B0C0-45FC-AC0D-573B3BEA2902}" type="parTrans" cxnId="{86AAE815-D1CA-4D58-9AF6-56A88F1170C6}">
      <dgm:prSet/>
      <dgm:spPr/>
      <dgm:t>
        <a:bodyPr/>
        <a:lstStyle/>
        <a:p>
          <a:endParaRPr lang="en-US"/>
        </a:p>
      </dgm:t>
    </dgm:pt>
    <dgm:pt modelId="{2707B31A-662C-4DCB-853C-33C3F72480A3}" type="sibTrans" cxnId="{86AAE815-D1CA-4D58-9AF6-56A88F1170C6}">
      <dgm:prSet/>
      <dgm:spPr/>
      <dgm:t>
        <a:bodyPr/>
        <a:lstStyle/>
        <a:p>
          <a:endParaRPr lang="en-US"/>
        </a:p>
      </dgm:t>
    </dgm:pt>
    <dgm:pt modelId="{F284ACB8-69CC-4F6D-B44C-619B559F985B}">
      <dgm:prSet custT="1"/>
      <dgm:spPr/>
      <dgm:t>
        <a:bodyPr/>
        <a:lstStyle/>
        <a:p>
          <a:r>
            <a:rPr lang="en-US" sz="1400" b="0" dirty="0">
              <a:solidFill>
                <a:schemeClr val="tx2"/>
              </a:solidFill>
            </a:rPr>
            <a:t>BCA 20 – Computer Calculation</a:t>
          </a:r>
        </a:p>
      </dgm:t>
    </dgm:pt>
    <dgm:pt modelId="{6478B920-F174-4B1F-B87F-2997EECB212C}" type="parTrans" cxnId="{8A53C7AB-0141-4BE3-A359-4B552DBFFA5F}">
      <dgm:prSet/>
      <dgm:spPr/>
      <dgm:t>
        <a:bodyPr/>
        <a:lstStyle/>
        <a:p>
          <a:endParaRPr lang="en-US"/>
        </a:p>
      </dgm:t>
    </dgm:pt>
    <dgm:pt modelId="{9763971C-689C-4360-B3CF-430A9C21568D}" type="sibTrans" cxnId="{8A53C7AB-0141-4BE3-A359-4B552DBFFA5F}">
      <dgm:prSet/>
      <dgm:spPr/>
      <dgm:t>
        <a:bodyPr/>
        <a:lstStyle/>
        <a:p>
          <a:endParaRPr lang="en-US"/>
        </a:p>
      </dgm:t>
    </dgm:pt>
    <dgm:pt modelId="{26845F5F-7014-45BA-AFBE-BE8CB5CE3FEF}">
      <dgm:prSet custT="1"/>
      <dgm:spPr/>
      <dgm:t>
        <a:bodyPr/>
        <a:lstStyle/>
        <a:p>
          <a:r>
            <a:rPr lang="en-US" sz="1400" b="0" dirty="0">
              <a:solidFill>
                <a:schemeClr val="tx2"/>
              </a:solidFill>
            </a:rPr>
            <a:t>GNBUS 56 – Business Math</a:t>
          </a:r>
        </a:p>
      </dgm:t>
    </dgm:pt>
    <dgm:pt modelId="{9C9B3EF3-F025-4513-862B-CEDE175FA63A}" type="parTrans" cxnId="{68B703A5-E9A2-418D-A92B-90C0175A9A97}">
      <dgm:prSet/>
      <dgm:spPr/>
      <dgm:t>
        <a:bodyPr/>
        <a:lstStyle/>
        <a:p>
          <a:endParaRPr lang="en-US"/>
        </a:p>
      </dgm:t>
    </dgm:pt>
    <dgm:pt modelId="{40AB387F-2E41-4226-A46C-CC5B3DA5E0A2}" type="sibTrans" cxnId="{68B703A5-E9A2-418D-A92B-90C0175A9A97}">
      <dgm:prSet/>
      <dgm:spPr/>
      <dgm:t>
        <a:bodyPr/>
        <a:lstStyle/>
        <a:p>
          <a:endParaRPr lang="en-US"/>
        </a:p>
      </dgm:t>
    </dgm:pt>
    <dgm:pt modelId="{0A044FD6-E081-4E48-BE9B-460F9602708E}">
      <dgm:prSet custT="1"/>
      <dgm:spPr/>
      <dgm:t>
        <a:bodyPr/>
        <a:lstStyle/>
        <a:p>
          <a:r>
            <a:rPr lang="en-US" sz="1400" b="0" dirty="0">
              <a:solidFill>
                <a:schemeClr val="tx2"/>
              </a:solidFill>
            </a:rPr>
            <a:t>GNBUS 72 – Intro to Business Information Worker</a:t>
          </a:r>
        </a:p>
      </dgm:t>
    </dgm:pt>
    <dgm:pt modelId="{12A787C2-E434-4A81-BFBA-6269EF8F9B26}" type="parTrans" cxnId="{512CAA87-B581-4FD7-A37E-34101788CA02}">
      <dgm:prSet/>
      <dgm:spPr/>
      <dgm:t>
        <a:bodyPr/>
        <a:lstStyle/>
        <a:p>
          <a:endParaRPr lang="en-US"/>
        </a:p>
      </dgm:t>
    </dgm:pt>
    <dgm:pt modelId="{A2BBBCC9-81D0-40B6-B5CC-938F2D8B25A7}" type="sibTrans" cxnId="{512CAA87-B581-4FD7-A37E-34101788CA02}">
      <dgm:prSet/>
      <dgm:spPr/>
      <dgm:t>
        <a:bodyPr/>
        <a:lstStyle/>
        <a:p>
          <a:endParaRPr lang="en-US"/>
        </a:p>
      </dgm:t>
    </dgm:pt>
    <dgm:pt modelId="{8CDD0DCA-EF03-41F7-AA42-D9308A0DE14A}">
      <dgm:prSet custT="1"/>
      <dgm:spPr/>
      <dgm:t>
        <a:bodyPr/>
        <a:lstStyle/>
        <a:p>
          <a:r>
            <a:rPr lang="en-US" sz="1400" dirty="0">
              <a:solidFill>
                <a:schemeClr val="tx2"/>
              </a:solidFill>
            </a:rPr>
            <a:t>BCA 33 – Microsoft Excel II</a:t>
          </a:r>
        </a:p>
      </dgm:t>
    </dgm:pt>
    <dgm:pt modelId="{7E0269F1-B7DE-49FC-AB04-5796ADA4C769}" type="parTrans" cxnId="{9C04ED70-81A4-4651-83D6-4EAA761627CC}">
      <dgm:prSet/>
      <dgm:spPr/>
      <dgm:t>
        <a:bodyPr/>
        <a:lstStyle/>
        <a:p>
          <a:endParaRPr lang="en-US"/>
        </a:p>
      </dgm:t>
    </dgm:pt>
    <dgm:pt modelId="{C014B2DC-3359-4239-9E99-38EAFBC56CAF}" type="sibTrans" cxnId="{9C04ED70-81A4-4651-83D6-4EAA761627CC}">
      <dgm:prSet/>
      <dgm:spPr/>
      <dgm:t>
        <a:bodyPr/>
        <a:lstStyle/>
        <a:p>
          <a:endParaRPr lang="en-US"/>
        </a:p>
      </dgm:t>
    </dgm:pt>
    <dgm:pt modelId="{15E408CA-AE5A-4107-B0AD-6EB2902C7F31}">
      <dgm:prSet custT="1"/>
      <dgm:spPr/>
      <dgm:t>
        <a:bodyPr/>
        <a:lstStyle/>
        <a:p>
          <a:r>
            <a:rPr lang="en-US" sz="1400" dirty="0">
              <a:solidFill>
                <a:schemeClr val="tx2"/>
              </a:solidFill>
            </a:rPr>
            <a:t>BCA 37 – Microsoft Access II</a:t>
          </a:r>
        </a:p>
      </dgm:t>
    </dgm:pt>
    <dgm:pt modelId="{10225ACE-E2B8-42B1-BBE4-1129BD765F64}" type="parTrans" cxnId="{18217E95-696F-4A15-B301-00C8AF00D2AE}">
      <dgm:prSet/>
      <dgm:spPr/>
      <dgm:t>
        <a:bodyPr/>
        <a:lstStyle/>
        <a:p>
          <a:endParaRPr lang="en-US"/>
        </a:p>
      </dgm:t>
    </dgm:pt>
    <dgm:pt modelId="{EAF121AE-41DE-40C8-B223-A4C54D6F6421}" type="sibTrans" cxnId="{18217E95-696F-4A15-B301-00C8AF00D2AE}">
      <dgm:prSet/>
      <dgm:spPr/>
      <dgm:t>
        <a:bodyPr/>
        <a:lstStyle/>
        <a:p>
          <a:endParaRPr lang="en-US"/>
        </a:p>
      </dgm:t>
    </dgm:pt>
    <dgm:pt modelId="{D01F9416-3832-4913-947D-7D9EDF917746}">
      <dgm:prSet custT="1"/>
      <dgm:spPr/>
      <dgm:t>
        <a:bodyPr/>
        <a:lstStyle/>
        <a:p>
          <a:r>
            <a:rPr lang="en-US" sz="1400" dirty="0">
              <a:solidFill>
                <a:schemeClr val="tx2"/>
              </a:solidFill>
            </a:rPr>
            <a:t>BCA 38 – Microsoft Access III</a:t>
          </a:r>
        </a:p>
      </dgm:t>
    </dgm:pt>
    <dgm:pt modelId="{93EB1DFA-83B0-4B59-97AB-C122E2F74397}" type="parTrans" cxnId="{55E738DB-2C62-4CD3-B403-E14D14A7643B}">
      <dgm:prSet/>
      <dgm:spPr/>
      <dgm:t>
        <a:bodyPr/>
        <a:lstStyle/>
        <a:p>
          <a:endParaRPr lang="en-US"/>
        </a:p>
      </dgm:t>
    </dgm:pt>
    <dgm:pt modelId="{57FD1CB0-7EFF-4DC4-A7B8-1BC4641D9F54}" type="sibTrans" cxnId="{55E738DB-2C62-4CD3-B403-E14D14A7643B}">
      <dgm:prSet/>
      <dgm:spPr/>
      <dgm:t>
        <a:bodyPr/>
        <a:lstStyle/>
        <a:p>
          <a:endParaRPr lang="en-US"/>
        </a:p>
      </dgm:t>
    </dgm:pt>
    <dgm:pt modelId="{F42936D8-A93C-4EA1-ACA6-0D97AE9C30DC}">
      <dgm:prSet custT="1"/>
      <dgm:spPr/>
      <dgm:t>
        <a:bodyPr/>
        <a:lstStyle/>
        <a:p>
          <a:r>
            <a:rPr lang="en-US" sz="1400" dirty="0">
              <a:solidFill>
                <a:schemeClr val="tx2"/>
              </a:solidFill>
            </a:rPr>
            <a:t>BCA 64 – Microsoft Word II</a:t>
          </a:r>
        </a:p>
      </dgm:t>
    </dgm:pt>
    <dgm:pt modelId="{2EAFA525-5A58-4F50-BD53-2D7FB6DC968C}" type="parTrans" cxnId="{08966734-1D96-499A-BBB5-CDF1F653A2BC}">
      <dgm:prSet/>
      <dgm:spPr/>
      <dgm:t>
        <a:bodyPr/>
        <a:lstStyle/>
        <a:p>
          <a:endParaRPr lang="en-US"/>
        </a:p>
      </dgm:t>
    </dgm:pt>
    <dgm:pt modelId="{3092041C-B4E0-4908-B799-A32F7DC9CA4F}" type="sibTrans" cxnId="{08966734-1D96-499A-BBB5-CDF1F653A2BC}">
      <dgm:prSet/>
      <dgm:spPr/>
      <dgm:t>
        <a:bodyPr/>
        <a:lstStyle/>
        <a:p>
          <a:endParaRPr lang="en-US"/>
        </a:p>
      </dgm:t>
    </dgm:pt>
    <dgm:pt modelId="{63224772-53A8-4481-A3B7-A49BEFE01B5E}">
      <dgm:prSet custT="1"/>
      <dgm:spPr/>
      <dgm:t>
        <a:bodyPr/>
        <a:lstStyle/>
        <a:p>
          <a:r>
            <a:rPr lang="en-US" sz="1400" dirty="0">
              <a:solidFill>
                <a:schemeClr val="tx2"/>
              </a:solidFill>
            </a:rPr>
            <a:t>ACCT 50 – General Accounting</a:t>
          </a:r>
        </a:p>
      </dgm:t>
    </dgm:pt>
    <dgm:pt modelId="{0B89BE18-8345-4903-8F6D-5C99FA85E64E}" type="parTrans" cxnId="{E690C681-C228-4F45-88E5-86FEF7600CC0}">
      <dgm:prSet/>
      <dgm:spPr/>
      <dgm:t>
        <a:bodyPr/>
        <a:lstStyle/>
        <a:p>
          <a:endParaRPr lang="en-US"/>
        </a:p>
      </dgm:t>
    </dgm:pt>
    <dgm:pt modelId="{E3745056-1127-4F3D-8296-03D31D6E8760}" type="sibTrans" cxnId="{E690C681-C228-4F45-88E5-86FEF7600CC0}">
      <dgm:prSet/>
      <dgm:spPr/>
      <dgm:t>
        <a:bodyPr/>
        <a:lstStyle/>
        <a:p>
          <a:endParaRPr lang="en-US"/>
        </a:p>
      </dgm:t>
    </dgm:pt>
    <dgm:pt modelId="{179228E1-73DA-4589-AE1B-D5D982FD2BCA}">
      <dgm:prSet/>
      <dgm:spPr/>
      <dgm:t>
        <a:bodyPr/>
        <a:lstStyle/>
        <a:p>
          <a:endParaRPr lang="en-US" sz="800" dirty="0"/>
        </a:p>
      </dgm:t>
    </dgm:pt>
    <dgm:pt modelId="{E6E3880F-9010-4853-91BF-52DEBAAEEC79}" type="parTrans" cxnId="{9D404B74-6855-4D88-B47B-B07DA8404C29}">
      <dgm:prSet/>
      <dgm:spPr/>
      <dgm:t>
        <a:bodyPr/>
        <a:lstStyle/>
        <a:p>
          <a:endParaRPr lang="en-US"/>
        </a:p>
      </dgm:t>
    </dgm:pt>
    <dgm:pt modelId="{08B22172-35D0-49A0-91F7-5463A70575CB}" type="sibTrans" cxnId="{9D404B74-6855-4D88-B47B-B07DA8404C29}">
      <dgm:prSet/>
      <dgm:spPr/>
      <dgm:t>
        <a:bodyPr/>
        <a:lstStyle/>
        <a:p>
          <a:endParaRPr lang="en-US"/>
        </a:p>
      </dgm:t>
    </dgm:pt>
    <dgm:pt modelId="{320800E6-3AA9-445E-BB60-02F92EB2AAB8}">
      <dgm:prSet custT="1"/>
      <dgm:spPr/>
      <dgm:t>
        <a:bodyPr/>
        <a:lstStyle/>
        <a:p>
          <a:r>
            <a:rPr lang="en-US" sz="1400" dirty="0">
              <a:solidFill>
                <a:schemeClr val="tx2"/>
              </a:solidFill>
            </a:rPr>
            <a:t>BCA 68 – Records and Information Management</a:t>
          </a:r>
        </a:p>
      </dgm:t>
    </dgm:pt>
    <dgm:pt modelId="{8155103A-8C72-487A-B486-D38AE573B086}" type="parTrans" cxnId="{EF56C755-5D12-48FD-BC7B-7D5A2F8156A3}">
      <dgm:prSet/>
      <dgm:spPr/>
      <dgm:t>
        <a:bodyPr/>
        <a:lstStyle/>
        <a:p>
          <a:endParaRPr lang="en-US"/>
        </a:p>
      </dgm:t>
    </dgm:pt>
    <dgm:pt modelId="{E9E2AC6E-D41F-4D96-BFEC-17839241A142}" type="sibTrans" cxnId="{EF56C755-5D12-48FD-BC7B-7D5A2F8156A3}">
      <dgm:prSet/>
      <dgm:spPr/>
      <dgm:t>
        <a:bodyPr/>
        <a:lstStyle/>
        <a:p>
          <a:endParaRPr lang="en-US"/>
        </a:p>
      </dgm:t>
    </dgm:pt>
    <dgm:pt modelId="{9E03A6F3-D4F1-4C0E-B8CD-2B48374CDB87}">
      <dgm:prSet custT="1"/>
      <dgm:spPr/>
      <dgm:t>
        <a:bodyPr/>
        <a:lstStyle/>
        <a:p>
          <a:r>
            <a:rPr lang="en-US" sz="1400" dirty="0">
              <a:solidFill>
                <a:schemeClr val="tx2"/>
              </a:solidFill>
            </a:rPr>
            <a:t>ACCT 3 – Computerized Accounting</a:t>
          </a:r>
        </a:p>
      </dgm:t>
    </dgm:pt>
    <dgm:pt modelId="{1B110EA1-C5E8-4F53-B9B8-037A91C9B9C4}" type="parTrans" cxnId="{B403AE19-2493-4109-B6DC-70DE3E5016F4}">
      <dgm:prSet/>
      <dgm:spPr/>
      <dgm:t>
        <a:bodyPr/>
        <a:lstStyle/>
        <a:p>
          <a:endParaRPr lang="en-US"/>
        </a:p>
      </dgm:t>
    </dgm:pt>
    <dgm:pt modelId="{CCD6B460-926F-4ADC-98BB-435422664104}" type="sibTrans" cxnId="{B403AE19-2493-4109-B6DC-70DE3E5016F4}">
      <dgm:prSet/>
      <dgm:spPr/>
      <dgm:t>
        <a:bodyPr/>
        <a:lstStyle/>
        <a:p>
          <a:endParaRPr lang="en-US"/>
        </a:p>
      </dgm:t>
    </dgm:pt>
    <dgm:pt modelId="{EA6303DA-CAFE-4598-9AF0-8CC14F1E057E}">
      <dgm:prSet custT="1"/>
      <dgm:spPr/>
      <dgm:t>
        <a:bodyPr/>
        <a:lstStyle/>
        <a:p>
          <a:r>
            <a:rPr lang="en-US" sz="1400" dirty="0">
              <a:solidFill>
                <a:schemeClr val="tx2"/>
              </a:solidFill>
            </a:rPr>
            <a:t>GNBUS 21 – Business Communication</a:t>
          </a:r>
        </a:p>
      </dgm:t>
    </dgm:pt>
    <dgm:pt modelId="{500E0D4D-9054-4A78-BAA6-EFC1584EA914}" type="parTrans" cxnId="{5DCA32FC-2F84-46FF-93E7-D942FDE85023}">
      <dgm:prSet/>
      <dgm:spPr/>
      <dgm:t>
        <a:bodyPr/>
        <a:lstStyle/>
        <a:p>
          <a:endParaRPr lang="en-US"/>
        </a:p>
      </dgm:t>
    </dgm:pt>
    <dgm:pt modelId="{E388CB05-A829-43B2-983D-659B8F3A1B75}" type="sibTrans" cxnId="{5DCA32FC-2F84-46FF-93E7-D942FDE85023}">
      <dgm:prSet/>
      <dgm:spPr/>
      <dgm:t>
        <a:bodyPr/>
        <a:lstStyle/>
        <a:p>
          <a:endParaRPr lang="en-US"/>
        </a:p>
      </dgm:t>
    </dgm:pt>
    <dgm:pt modelId="{1F90006C-E3BD-4D8F-A265-A038B390AE2A}">
      <dgm:prSet custT="1"/>
      <dgm:spPr/>
      <dgm:t>
        <a:bodyPr/>
        <a:lstStyle/>
        <a:p>
          <a:r>
            <a:rPr lang="en-US" sz="1400" dirty="0">
              <a:solidFill>
                <a:schemeClr val="tx2"/>
              </a:solidFill>
            </a:rPr>
            <a:t>(15.5 units from BIW-Clerical Certificate)</a:t>
          </a:r>
        </a:p>
      </dgm:t>
    </dgm:pt>
    <dgm:pt modelId="{FBEEF9C2-C93D-45C9-AA9A-56BD6AB4453A}" type="parTrans" cxnId="{4BC1F594-A17A-4B17-845B-71030F299075}">
      <dgm:prSet/>
      <dgm:spPr/>
      <dgm:t>
        <a:bodyPr/>
        <a:lstStyle/>
        <a:p>
          <a:endParaRPr lang="en-US"/>
        </a:p>
      </dgm:t>
    </dgm:pt>
    <dgm:pt modelId="{85D9F6DE-22CC-46E6-82C8-7C57E6D4440A}" type="sibTrans" cxnId="{4BC1F594-A17A-4B17-845B-71030F299075}">
      <dgm:prSet/>
      <dgm:spPr/>
      <dgm:t>
        <a:bodyPr/>
        <a:lstStyle/>
        <a:p>
          <a:endParaRPr lang="en-US"/>
        </a:p>
      </dgm:t>
    </dgm:pt>
    <dgm:pt modelId="{2C8D58F2-77BF-4043-A8BD-028859A9DA30}" type="pres">
      <dgm:prSet presAssocID="{AB5EA2A5-176F-4C88-95C5-AB5601726F04}" presName="linearFlow" presStyleCnt="0">
        <dgm:presLayoutVars>
          <dgm:dir/>
          <dgm:animLvl val="lvl"/>
          <dgm:resizeHandles val="exact"/>
        </dgm:presLayoutVars>
      </dgm:prSet>
      <dgm:spPr/>
    </dgm:pt>
    <dgm:pt modelId="{F5882059-A55D-48B5-8BA5-894D1F43AD58}" type="pres">
      <dgm:prSet presAssocID="{813DBE94-913C-4001-9D10-A123EA4C5286}" presName="composite" presStyleCnt="0"/>
      <dgm:spPr/>
    </dgm:pt>
    <dgm:pt modelId="{707DA068-9EDC-4D47-A62F-443F6A85C5ED}" type="pres">
      <dgm:prSet presAssocID="{813DBE94-913C-4001-9D10-A123EA4C5286}" presName="parentText" presStyleLbl="alignNode1" presStyleIdx="0" presStyleCnt="3">
        <dgm:presLayoutVars>
          <dgm:chMax val="1"/>
          <dgm:bulletEnabled val="1"/>
        </dgm:presLayoutVars>
      </dgm:prSet>
      <dgm:spPr/>
    </dgm:pt>
    <dgm:pt modelId="{7DC9E8E6-383C-48E4-A726-2CC5C3B57774}" type="pres">
      <dgm:prSet presAssocID="{813DBE94-913C-4001-9D10-A123EA4C5286}" presName="descendantText" presStyleLbl="alignAcc1" presStyleIdx="0" presStyleCnt="3">
        <dgm:presLayoutVars>
          <dgm:bulletEnabled val="1"/>
        </dgm:presLayoutVars>
      </dgm:prSet>
      <dgm:spPr/>
    </dgm:pt>
    <dgm:pt modelId="{AE0EEE8A-3263-4084-B41B-CCB845F5340D}" type="pres">
      <dgm:prSet presAssocID="{1297FEA8-C416-4594-8737-55AFD4B92810}" presName="sp" presStyleCnt="0"/>
      <dgm:spPr/>
    </dgm:pt>
    <dgm:pt modelId="{5EE406C5-5789-41A5-8271-A22A81C4D46D}" type="pres">
      <dgm:prSet presAssocID="{F53461AD-1CCB-488F-ACFB-D9390E0B0F04}" presName="composite" presStyleCnt="0"/>
      <dgm:spPr/>
    </dgm:pt>
    <dgm:pt modelId="{C9E43BAC-F2FD-4145-8970-313A7B7AF306}" type="pres">
      <dgm:prSet presAssocID="{F53461AD-1CCB-488F-ACFB-D9390E0B0F04}" presName="parentText" presStyleLbl="alignNode1" presStyleIdx="1" presStyleCnt="3">
        <dgm:presLayoutVars>
          <dgm:chMax val="1"/>
          <dgm:bulletEnabled val="1"/>
        </dgm:presLayoutVars>
      </dgm:prSet>
      <dgm:spPr/>
    </dgm:pt>
    <dgm:pt modelId="{5603ABBE-2856-4391-BB28-6ED5C460E71C}" type="pres">
      <dgm:prSet presAssocID="{F53461AD-1CCB-488F-ACFB-D9390E0B0F04}" presName="descendantText" presStyleLbl="alignAcc1" presStyleIdx="1" presStyleCnt="3" custLinFactNeighborX="0" custLinFactNeighborY="3535">
        <dgm:presLayoutVars>
          <dgm:bulletEnabled val="1"/>
        </dgm:presLayoutVars>
      </dgm:prSet>
      <dgm:spPr/>
    </dgm:pt>
    <dgm:pt modelId="{00A1AB1C-6E0A-4DCC-8DC7-A5AEC6D958EB}" type="pres">
      <dgm:prSet presAssocID="{CFCDCE6A-4D15-48DB-A27C-A5A81C4B7258}" presName="sp" presStyleCnt="0"/>
      <dgm:spPr/>
    </dgm:pt>
    <dgm:pt modelId="{7C054F72-E784-41CD-9A42-BC2849489F2C}" type="pres">
      <dgm:prSet presAssocID="{CBC05ADD-3B5C-4C8D-AEE0-D38DD5A1044D}" presName="composite" presStyleCnt="0"/>
      <dgm:spPr/>
    </dgm:pt>
    <dgm:pt modelId="{65CAB097-EA3A-4BCF-BC24-199336F886E3}" type="pres">
      <dgm:prSet presAssocID="{CBC05ADD-3B5C-4C8D-AEE0-D38DD5A1044D}" presName="parentText" presStyleLbl="alignNode1" presStyleIdx="2" presStyleCnt="3">
        <dgm:presLayoutVars>
          <dgm:chMax val="1"/>
          <dgm:bulletEnabled val="1"/>
        </dgm:presLayoutVars>
      </dgm:prSet>
      <dgm:spPr/>
    </dgm:pt>
    <dgm:pt modelId="{F7919322-49A8-4A36-82F3-36E0D97113C1}" type="pres">
      <dgm:prSet presAssocID="{CBC05ADD-3B5C-4C8D-AEE0-D38DD5A1044D}" presName="descendantText" presStyleLbl="alignAcc1" presStyleIdx="2" presStyleCnt="3" custScaleY="149004">
        <dgm:presLayoutVars>
          <dgm:bulletEnabled val="1"/>
        </dgm:presLayoutVars>
      </dgm:prSet>
      <dgm:spPr/>
    </dgm:pt>
  </dgm:ptLst>
  <dgm:cxnLst>
    <dgm:cxn modelId="{86AAE815-D1CA-4D58-9AF6-56A88F1170C6}" srcId="{F53461AD-1CCB-488F-ACFB-D9390E0B0F04}" destId="{FCE4F756-6843-4682-9591-28F32D129D4B}" srcOrd="3" destOrd="0" parTransId="{C6D11AFE-B0C0-45FC-AC0D-573B3BEA2902}" sibTransId="{2707B31A-662C-4DCB-853C-33C3F72480A3}"/>
    <dgm:cxn modelId="{F5843219-2E28-40E9-829A-2FA95CD3AC78}" type="presOf" srcId="{D01F9416-3832-4913-947D-7D9EDF917746}" destId="{F7919322-49A8-4A36-82F3-36E0D97113C1}" srcOrd="0" destOrd="3" presId="urn:microsoft.com/office/officeart/2005/8/layout/chevron2"/>
    <dgm:cxn modelId="{B403AE19-2493-4109-B6DC-70DE3E5016F4}" srcId="{CBC05ADD-3B5C-4C8D-AEE0-D38DD5A1044D}" destId="{9E03A6F3-D4F1-4C0E-B8CD-2B48374CDB87}" srcOrd="7" destOrd="0" parTransId="{1B110EA1-C5E8-4F53-B9B8-037A91C9B9C4}" sibTransId="{CCD6B460-926F-4ADC-98BB-435422664104}"/>
    <dgm:cxn modelId="{66D4372D-763F-4D1E-A98F-72702C8F2235}" type="presOf" srcId="{F284ACB8-69CC-4F6D-B44C-619B559F985B}" destId="{5603ABBE-2856-4391-BB28-6ED5C460E71C}" srcOrd="0" destOrd="4" presId="urn:microsoft.com/office/officeart/2005/8/layout/chevron2"/>
    <dgm:cxn modelId="{F1857032-F7BE-4715-B1C2-BF332955098F}" type="presOf" srcId="{8CDD0DCA-EF03-41F7-AA42-D9308A0DE14A}" destId="{F7919322-49A8-4A36-82F3-36E0D97113C1}" srcOrd="0" destOrd="1" presId="urn:microsoft.com/office/officeart/2005/8/layout/chevron2"/>
    <dgm:cxn modelId="{008FDB32-3EBD-4982-8616-1E25DD72FF48}" type="presOf" srcId="{CBC05ADD-3B5C-4C8D-AEE0-D38DD5A1044D}" destId="{65CAB097-EA3A-4BCF-BC24-199336F886E3}" srcOrd="0" destOrd="0" presId="urn:microsoft.com/office/officeart/2005/8/layout/chevron2"/>
    <dgm:cxn modelId="{08966734-1D96-499A-BBB5-CDF1F653A2BC}" srcId="{CBC05ADD-3B5C-4C8D-AEE0-D38DD5A1044D}" destId="{F42936D8-A93C-4EA1-ACA6-0D97AE9C30DC}" srcOrd="4" destOrd="0" parTransId="{2EAFA525-5A58-4F50-BD53-2D7FB6DC968C}" sibTransId="{3092041C-B4E0-4908-B799-A32F7DC9CA4F}"/>
    <dgm:cxn modelId="{D55F2739-AE78-4ACD-9106-B8EE1F95BEC8}" type="presOf" srcId="{813DBE94-913C-4001-9D10-A123EA4C5286}" destId="{707DA068-9EDC-4D47-A62F-443F6A85C5ED}" srcOrd="0" destOrd="0" presId="urn:microsoft.com/office/officeart/2005/8/layout/chevron2"/>
    <dgm:cxn modelId="{5CD4CC4A-46C2-4F16-9F93-EC9575F39EF8}" type="presOf" srcId="{26845F5F-7014-45BA-AFBE-BE8CB5CE3FEF}" destId="{5603ABBE-2856-4391-BB28-6ED5C460E71C}" srcOrd="0" destOrd="5" presId="urn:microsoft.com/office/officeart/2005/8/layout/chevron2"/>
    <dgm:cxn modelId="{EF56C755-5D12-48FD-BC7B-7D5A2F8156A3}" srcId="{CBC05ADD-3B5C-4C8D-AEE0-D38DD5A1044D}" destId="{320800E6-3AA9-445E-BB60-02F92EB2AAB8}" srcOrd="5" destOrd="0" parTransId="{8155103A-8C72-487A-B486-D38AE573B086}" sibTransId="{E9E2AC6E-D41F-4D96-BFEC-17839241A142}"/>
    <dgm:cxn modelId="{0BC74F56-9FB8-4C18-B6B7-D3F781ED0074}" type="presOf" srcId="{179228E1-73DA-4589-AE1B-D5D982FD2BCA}" destId="{F7919322-49A8-4A36-82F3-36E0D97113C1}" srcOrd="0" destOrd="9" presId="urn:microsoft.com/office/officeart/2005/8/layout/chevron2"/>
    <dgm:cxn modelId="{DA2ECD59-67E5-4287-B50B-660A3AA88C00}" srcId="{813DBE94-913C-4001-9D10-A123EA4C5286}" destId="{1269880C-102C-4F1A-93A9-664D8931E6E9}" srcOrd="0" destOrd="0" parTransId="{55170948-A4F8-4AD6-8D58-1E129ED97298}" sibTransId="{2A27D635-D960-4762-9B12-4556F1FD6974}"/>
    <dgm:cxn modelId="{54FEEB5D-A4D9-4CB8-95C9-139EBE2817EC}" type="presOf" srcId="{15E408CA-AE5A-4107-B0AD-6EB2902C7F31}" destId="{F7919322-49A8-4A36-82F3-36E0D97113C1}" srcOrd="0" destOrd="2" presId="urn:microsoft.com/office/officeart/2005/8/layout/chevron2"/>
    <dgm:cxn modelId="{7122F15E-6F93-4F47-9D6A-D7E120A1FF7F}" type="presOf" srcId="{1269880C-102C-4F1A-93A9-664D8931E6E9}" destId="{7DC9E8E6-383C-48E4-A726-2CC5C3B57774}" srcOrd="0" destOrd="0" presId="urn:microsoft.com/office/officeart/2005/8/layout/chevron2"/>
    <dgm:cxn modelId="{86B41A67-15A9-45BB-B519-C2E42D4C8A71}" srcId="{AB5EA2A5-176F-4C88-95C5-AB5601726F04}" destId="{CBC05ADD-3B5C-4C8D-AEE0-D38DD5A1044D}" srcOrd="2" destOrd="0" parTransId="{57D347B7-0826-49FB-B90F-1CC8D8E03291}" sibTransId="{6557DE72-4B01-4856-8E69-68E84F804055}"/>
    <dgm:cxn modelId="{731FA56B-2834-431E-A141-15E69FB117E0}" type="presOf" srcId="{22DF690F-45C2-4B97-AB31-6A5E5EFB5A3D}" destId="{5603ABBE-2856-4391-BB28-6ED5C460E71C}" srcOrd="0" destOrd="1" presId="urn:microsoft.com/office/officeart/2005/8/layout/chevron2"/>
    <dgm:cxn modelId="{9C04ED70-81A4-4651-83D6-4EAA761627CC}" srcId="{CBC05ADD-3B5C-4C8D-AEE0-D38DD5A1044D}" destId="{8CDD0DCA-EF03-41F7-AA42-D9308A0DE14A}" srcOrd="1" destOrd="0" parTransId="{7E0269F1-B7DE-49FC-AB04-5796ADA4C769}" sibTransId="{C014B2DC-3359-4239-9E99-38EAFBC56CAF}"/>
    <dgm:cxn modelId="{BFC38E71-36BD-4438-8DE5-CB4877092E15}" srcId="{F53461AD-1CCB-488F-ACFB-D9390E0B0F04}" destId="{8D07D54B-1E64-427B-8ECA-C888B83A64F5}" srcOrd="2" destOrd="0" parTransId="{CCB98724-DCF6-4C3D-889B-9C5E4155F008}" sibTransId="{A5891440-F87B-4612-9013-4D4D7907362A}"/>
    <dgm:cxn modelId="{9D404B74-6855-4D88-B47B-B07DA8404C29}" srcId="{CBC05ADD-3B5C-4C8D-AEE0-D38DD5A1044D}" destId="{179228E1-73DA-4589-AE1B-D5D982FD2BCA}" srcOrd="9" destOrd="0" parTransId="{E6E3880F-9010-4853-91BF-52DEBAAEEC79}" sibTransId="{08B22172-35D0-49A0-91F7-5463A70575CB}"/>
    <dgm:cxn modelId="{E690C681-C228-4F45-88E5-86FEF7600CC0}" srcId="{CBC05ADD-3B5C-4C8D-AEE0-D38DD5A1044D}" destId="{63224772-53A8-4481-A3B7-A49BEFE01B5E}" srcOrd="6" destOrd="0" parTransId="{0B89BE18-8345-4903-8F6D-5C99FA85E64E}" sibTransId="{E3745056-1127-4F3D-8296-03D31D6E8760}"/>
    <dgm:cxn modelId="{512CAA87-B581-4FD7-A37E-34101788CA02}" srcId="{F53461AD-1CCB-488F-ACFB-D9390E0B0F04}" destId="{0A044FD6-E081-4E48-BE9B-460F9602708E}" srcOrd="6" destOrd="0" parTransId="{12A787C2-E434-4A81-BFBA-6269EF8F9B26}" sibTransId="{A2BBBCC9-81D0-40B6-B5CC-938F2D8B25A7}"/>
    <dgm:cxn modelId="{A542198D-DEB3-403F-81B7-02A516E8DE34}" type="presOf" srcId="{320800E6-3AA9-445E-BB60-02F92EB2AAB8}" destId="{F7919322-49A8-4A36-82F3-36E0D97113C1}" srcOrd="0" destOrd="5" presId="urn:microsoft.com/office/officeart/2005/8/layout/chevron2"/>
    <dgm:cxn modelId="{4BC1F594-A17A-4B17-845B-71030F299075}" srcId="{CBC05ADD-3B5C-4C8D-AEE0-D38DD5A1044D}" destId="{1F90006C-E3BD-4D8F-A265-A038B390AE2A}" srcOrd="0" destOrd="0" parTransId="{FBEEF9C2-C93D-45C9-AA9A-56BD6AB4453A}" sibTransId="{85D9F6DE-22CC-46E6-82C8-7C57E6D4440A}"/>
    <dgm:cxn modelId="{5C474195-625B-4DDB-B5F4-77AEDCA7BFD6}" type="presOf" srcId="{9E03A6F3-D4F1-4C0E-B8CD-2B48374CDB87}" destId="{F7919322-49A8-4A36-82F3-36E0D97113C1}" srcOrd="0" destOrd="7" presId="urn:microsoft.com/office/officeart/2005/8/layout/chevron2"/>
    <dgm:cxn modelId="{18217E95-696F-4A15-B301-00C8AF00D2AE}" srcId="{CBC05ADD-3B5C-4C8D-AEE0-D38DD5A1044D}" destId="{15E408CA-AE5A-4107-B0AD-6EB2902C7F31}" srcOrd="2" destOrd="0" parTransId="{10225ACE-E2B8-42B1-BBE4-1129BD765F64}" sibTransId="{EAF121AE-41DE-40C8-B223-A4C54D6F6421}"/>
    <dgm:cxn modelId="{E4E6A99F-0A81-417E-B81C-8C094D3500F7}" srcId="{AB5EA2A5-176F-4C88-95C5-AB5601726F04}" destId="{813DBE94-913C-4001-9D10-A123EA4C5286}" srcOrd="0" destOrd="0" parTransId="{07640F1D-A6A4-4170-BEFD-E44878B8ECE7}" sibTransId="{1297FEA8-C416-4594-8737-55AFD4B92810}"/>
    <dgm:cxn modelId="{52D544A0-EF84-40A3-BFCF-47AE304AB5A3}" type="presOf" srcId="{F53461AD-1CCB-488F-ACFB-D9390E0B0F04}" destId="{C9E43BAC-F2FD-4145-8970-313A7B7AF306}" srcOrd="0" destOrd="0" presId="urn:microsoft.com/office/officeart/2005/8/layout/chevron2"/>
    <dgm:cxn modelId="{3AA975A1-4C17-4C0E-825C-4BBB0E6CE817}" srcId="{F53461AD-1CCB-488F-ACFB-D9390E0B0F04}" destId="{CA7979A7-7C6F-4676-873E-988520DFBEF2}" srcOrd="0" destOrd="0" parTransId="{DB7A19F5-CD64-4778-85DE-D18A0981F186}" sibTransId="{733AA89C-1242-4F88-BF87-F2FE314EE810}"/>
    <dgm:cxn modelId="{DBAA83A3-1CFC-4974-A198-50AB3366B090}" type="presOf" srcId="{AB5EA2A5-176F-4C88-95C5-AB5601726F04}" destId="{2C8D58F2-77BF-4043-A8BD-028859A9DA30}" srcOrd="0" destOrd="0" presId="urn:microsoft.com/office/officeart/2005/8/layout/chevron2"/>
    <dgm:cxn modelId="{68B703A5-E9A2-418D-A92B-90C0175A9A97}" srcId="{F53461AD-1CCB-488F-ACFB-D9390E0B0F04}" destId="{26845F5F-7014-45BA-AFBE-BE8CB5CE3FEF}" srcOrd="5" destOrd="0" parTransId="{9C9B3EF3-F025-4513-862B-CEDE175FA63A}" sibTransId="{40AB387F-2E41-4226-A46C-CC5B3DA5E0A2}"/>
    <dgm:cxn modelId="{807F4AA9-E935-41D3-819E-899BC15EE129}" srcId="{AB5EA2A5-176F-4C88-95C5-AB5601726F04}" destId="{F53461AD-1CCB-488F-ACFB-D9390E0B0F04}" srcOrd="1" destOrd="0" parTransId="{CA90AA82-7975-40DE-9672-B50E491F60B0}" sibTransId="{CFCDCE6A-4D15-48DB-A27C-A5A81C4B7258}"/>
    <dgm:cxn modelId="{8A53C7AB-0141-4BE3-A359-4B552DBFFA5F}" srcId="{F53461AD-1CCB-488F-ACFB-D9390E0B0F04}" destId="{F284ACB8-69CC-4F6D-B44C-619B559F985B}" srcOrd="4" destOrd="0" parTransId="{6478B920-F174-4B1F-B87F-2997EECB212C}" sibTransId="{9763971C-689C-4360-B3CF-430A9C21568D}"/>
    <dgm:cxn modelId="{29F224B0-DFE5-4548-AA9A-20E7DFF310A9}" type="presOf" srcId="{F42936D8-A93C-4EA1-ACA6-0D97AE9C30DC}" destId="{F7919322-49A8-4A36-82F3-36E0D97113C1}" srcOrd="0" destOrd="4" presId="urn:microsoft.com/office/officeart/2005/8/layout/chevron2"/>
    <dgm:cxn modelId="{A9EF63B1-8CE9-44D6-95FF-F319D0F0F443}" type="presOf" srcId="{EA6303DA-CAFE-4598-9AF0-8CC14F1E057E}" destId="{F7919322-49A8-4A36-82F3-36E0D97113C1}" srcOrd="0" destOrd="8" presId="urn:microsoft.com/office/officeart/2005/8/layout/chevron2"/>
    <dgm:cxn modelId="{F3C32AB3-088F-4CFB-92BF-54C1ECFBB11D}" srcId="{F53461AD-1CCB-488F-ACFB-D9390E0B0F04}" destId="{22DF690F-45C2-4B97-AB31-6A5E5EFB5A3D}" srcOrd="1" destOrd="0" parTransId="{4B61CEB1-4009-490C-99D8-28AA0F458CB2}" sibTransId="{79A0AA4F-C6C7-48EC-B35C-0CE7E23FD77B}"/>
    <dgm:cxn modelId="{DB33E9B5-775B-4B7D-8B8B-1FBC083DB95A}" type="presOf" srcId="{0A044FD6-E081-4E48-BE9B-460F9602708E}" destId="{5603ABBE-2856-4391-BB28-6ED5C460E71C}" srcOrd="0" destOrd="6" presId="urn:microsoft.com/office/officeart/2005/8/layout/chevron2"/>
    <dgm:cxn modelId="{577662B9-AA69-4AEA-AE80-EE66321240D5}" type="presOf" srcId="{63224772-53A8-4481-A3B7-A49BEFE01B5E}" destId="{F7919322-49A8-4A36-82F3-36E0D97113C1}" srcOrd="0" destOrd="6" presId="urn:microsoft.com/office/officeart/2005/8/layout/chevron2"/>
    <dgm:cxn modelId="{FD1B68CA-31BF-4C52-821A-2DBAD1AF1090}" srcId="{813DBE94-913C-4001-9D10-A123EA4C5286}" destId="{CBFE184C-F7B6-4810-9486-D4E55CC0C7B3}" srcOrd="1" destOrd="0" parTransId="{8388C80D-E128-4C0A-BC11-B67F766490DD}" sibTransId="{6897C86C-4561-467B-813D-0B2ED71952AE}"/>
    <dgm:cxn modelId="{596E91CA-595C-47A3-88D4-8BA0A3D3C847}" type="presOf" srcId="{CA7979A7-7C6F-4676-873E-988520DFBEF2}" destId="{5603ABBE-2856-4391-BB28-6ED5C460E71C}" srcOrd="0" destOrd="0" presId="urn:microsoft.com/office/officeart/2005/8/layout/chevron2"/>
    <dgm:cxn modelId="{DEFD0ECF-DF35-4596-9D38-532ACD9FE3F0}" type="presOf" srcId="{FCE4F756-6843-4682-9591-28F32D129D4B}" destId="{5603ABBE-2856-4391-BB28-6ED5C460E71C}" srcOrd="0" destOrd="3" presId="urn:microsoft.com/office/officeart/2005/8/layout/chevron2"/>
    <dgm:cxn modelId="{55E738DB-2C62-4CD3-B403-E14D14A7643B}" srcId="{CBC05ADD-3B5C-4C8D-AEE0-D38DD5A1044D}" destId="{D01F9416-3832-4913-947D-7D9EDF917746}" srcOrd="3" destOrd="0" parTransId="{93EB1DFA-83B0-4B59-97AB-C122E2F74397}" sibTransId="{57FD1CB0-7EFF-4DC4-A7B8-1BC4641D9F54}"/>
    <dgm:cxn modelId="{E489E3DD-0B43-4F7A-A087-01A5B72164B0}" type="presOf" srcId="{1F90006C-E3BD-4D8F-A265-A038B390AE2A}" destId="{F7919322-49A8-4A36-82F3-36E0D97113C1}" srcOrd="0" destOrd="0" presId="urn:microsoft.com/office/officeart/2005/8/layout/chevron2"/>
    <dgm:cxn modelId="{38E76EDF-E2BD-4B65-AE78-D70CA5997A96}" type="presOf" srcId="{CBFE184C-F7B6-4810-9486-D4E55CC0C7B3}" destId="{7DC9E8E6-383C-48E4-A726-2CC5C3B57774}" srcOrd="0" destOrd="1" presId="urn:microsoft.com/office/officeart/2005/8/layout/chevron2"/>
    <dgm:cxn modelId="{AE11FAE5-FAF4-42A9-BB18-208EB48D210F}" type="presOf" srcId="{8D07D54B-1E64-427B-8ECA-C888B83A64F5}" destId="{5603ABBE-2856-4391-BB28-6ED5C460E71C}" srcOrd="0" destOrd="2" presId="urn:microsoft.com/office/officeart/2005/8/layout/chevron2"/>
    <dgm:cxn modelId="{5DCA32FC-2F84-46FF-93E7-D942FDE85023}" srcId="{CBC05ADD-3B5C-4C8D-AEE0-D38DD5A1044D}" destId="{EA6303DA-CAFE-4598-9AF0-8CC14F1E057E}" srcOrd="8" destOrd="0" parTransId="{500E0D4D-9054-4A78-BAA6-EFC1584EA914}" sibTransId="{E388CB05-A829-43B2-983D-659B8F3A1B75}"/>
    <dgm:cxn modelId="{A6436B82-4811-4ACA-A8BC-5519DFCF9F97}" type="presParOf" srcId="{2C8D58F2-77BF-4043-A8BD-028859A9DA30}" destId="{F5882059-A55D-48B5-8BA5-894D1F43AD58}" srcOrd="0" destOrd="0" presId="urn:microsoft.com/office/officeart/2005/8/layout/chevron2"/>
    <dgm:cxn modelId="{3B59FBFD-719F-4E77-AF75-D1395853E7B8}" type="presParOf" srcId="{F5882059-A55D-48B5-8BA5-894D1F43AD58}" destId="{707DA068-9EDC-4D47-A62F-443F6A85C5ED}" srcOrd="0" destOrd="0" presId="urn:microsoft.com/office/officeart/2005/8/layout/chevron2"/>
    <dgm:cxn modelId="{88F655CD-4ABF-471B-9556-FA0480336BF9}" type="presParOf" srcId="{F5882059-A55D-48B5-8BA5-894D1F43AD58}" destId="{7DC9E8E6-383C-48E4-A726-2CC5C3B57774}" srcOrd="1" destOrd="0" presId="urn:microsoft.com/office/officeart/2005/8/layout/chevron2"/>
    <dgm:cxn modelId="{F2861BF5-6D53-4BE9-B4CD-A9CDF17AA4DC}" type="presParOf" srcId="{2C8D58F2-77BF-4043-A8BD-028859A9DA30}" destId="{AE0EEE8A-3263-4084-B41B-CCB845F5340D}" srcOrd="1" destOrd="0" presId="urn:microsoft.com/office/officeart/2005/8/layout/chevron2"/>
    <dgm:cxn modelId="{81A77D69-D992-4C88-AC89-5D1EC1F37332}" type="presParOf" srcId="{2C8D58F2-77BF-4043-A8BD-028859A9DA30}" destId="{5EE406C5-5789-41A5-8271-A22A81C4D46D}" srcOrd="2" destOrd="0" presId="urn:microsoft.com/office/officeart/2005/8/layout/chevron2"/>
    <dgm:cxn modelId="{78C1A229-326B-4537-B685-8B8D4ECD23A5}" type="presParOf" srcId="{5EE406C5-5789-41A5-8271-A22A81C4D46D}" destId="{C9E43BAC-F2FD-4145-8970-313A7B7AF306}" srcOrd="0" destOrd="0" presId="urn:microsoft.com/office/officeart/2005/8/layout/chevron2"/>
    <dgm:cxn modelId="{BDB751FA-CDDE-49C2-8B92-342F33B8F7A4}" type="presParOf" srcId="{5EE406C5-5789-41A5-8271-A22A81C4D46D}" destId="{5603ABBE-2856-4391-BB28-6ED5C460E71C}" srcOrd="1" destOrd="0" presId="urn:microsoft.com/office/officeart/2005/8/layout/chevron2"/>
    <dgm:cxn modelId="{1C674671-10BE-49BA-B80A-4FCB46D92A1C}" type="presParOf" srcId="{2C8D58F2-77BF-4043-A8BD-028859A9DA30}" destId="{00A1AB1C-6E0A-4DCC-8DC7-A5AEC6D958EB}" srcOrd="3" destOrd="0" presId="urn:microsoft.com/office/officeart/2005/8/layout/chevron2"/>
    <dgm:cxn modelId="{86017BE8-67A6-4303-A549-771CF86928D8}" type="presParOf" srcId="{2C8D58F2-77BF-4043-A8BD-028859A9DA30}" destId="{7C054F72-E784-41CD-9A42-BC2849489F2C}" srcOrd="4" destOrd="0" presId="urn:microsoft.com/office/officeart/2005/8/layout/chevron2"/>
    <dgm:cxn modelId="{1877EE7F-A212-4F66-BCBE-F86B3CFD081B}" type="presParOf" srcId="{7C054F72-E784-41CD-9A42-BC2849489F2C}" destId="{65CAB097-EA3A-4BCF-BC24-199336F886E3}" srcOrd="0" destOrd="0" presId="urn:microsoft.com/office/officeart/2005/8/layout/chevron2"/>
    <dgm:cxn modelId="{5AEC350D-27CD-4FEC-B3F8-0DE08AADD126}" type="presParOf" srcId="{7C054F72-E784-41CD-9A42-BC2849489F2C}" destId="{F7919322-49A8-4A36-82F3-36E0D97113C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5EA2A5-176F-4C88-95C5-AB5601726F04}"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US"/>
        </a:p>
      </dgm:t>
    </dgm:pt>
    <dgm:pt modelId="{813DBE94-913C-4001-9D10-A123EA4C5286}">
      <dgm:prSet custT="1"/>
      <dgm:spPr/>
      <dgm:t>
        <a:bodyPr/>
        <a:lstStyle/>
        <a:p>
          <a:r>
            <a:rPr lang="en-US" sz="1600" b="1" dirty="0">
              <a:solidFill>
                <a:schemeClr val="tx2"/>
              </a:solidFill>
            </a:rPr>
            <a:t>Business Information Professional A.S.</a:t>
          </a:r>
        </a:p>
        <a:p>
          <a:r>
            <a:rPr lang="en-US" sz="1600" b="1" dirty="0">
              <a:solidFill>
                <a:schemeClr val="tx2"/>
              </a:solidFill>
            </a:rPr>
            <a:t>35.5 major units + GE</a:t>
          </a:r>
        </a:p>
      </dgm:t>
    </dgm:pt>
    <dgm:pt modelId="{07640F1D-A6A4-4170-BEFD-E44878B8ECE7}" type="parTrans" cxnId="{E4E6A99F-0A81-417E-B81C-8C094D3500F7}">
      <dgm:prSet/>
      <dgm:spPr/>
      <dgm:t>
        <a:bodyPr/>
        <a:lstStyle/>
        <a:p>
          <a:endParaRPr lang="en-US"/>
        </a:p>
      </dgm:t>
    </dgm:pt>
    <dgm:pt modelId="{1297FEA8-C416-4594-8737-55AFD4B92810}" type="sibTrans" cxnId="{E4E6A99F-0A81-417E-B81C-8C094D3500F7}">
      <dgm:prSet/>
      <dgm:spPr/>
      <dgm:t>
        <a:bodyPr/>
        <a:lstStyle/>
        <a:p>
          <a:endParaRPr lang="en-US"/>
        </a:p>
      </dgm:t>
    </dgm:pt>
    <dgm:pt modelId="{1269880C-102C-4F1A-93A9-664D8931E6E9}">
      <dgm:prSet custT="1"/>
      <dgm:spPr/>
      <dgm:t>
        <a:bodyPr/>
        <a:lstStyle/>
        <a:p>
          <a:r>
            <a:rPr lang="en-US" sz="1400" dirty="0">
              <a:solidFill>
                <a:schemeClr val="tx2"/>
              </a:solidFill>
            </a:rPr>
            <a:t>29.5 units from BIW Admin Assistant</a:t>
          </a:r>
        </a:p>
      </dgm:t>
    </dgm:pt>
    <dgm:pt modelId="{55170948-A4F8-4AD6-8D58-1E129ED97298}" type="parTrans" cxnId="{DA2ECD59-67E5-4287-B50B-660A3AA88C00}">
      <dgm:prSet/>
      <dgm:spPr/>
      <dgm:t>
        <a:bodyPr/>
        <a:lstStyle/>
        <a:p>
          <a:endParaRPr lang="en-US"/>
        </a:p>
      </dgm:t>
    </dgm:pt>
    <dgm:pt modelId="{2A27D635-D960-4762-9B12-4556F1FD6974}" type="sibTrans" cxnId="{DA2ECD59-67E5-4287-B50B-660A3AA88C00}">
      <dgm:prSet/>
      <dgm:spPr/>
      <dgm:t>
        <a:bodyPr/>
        <a:lstStyle/>
        <a:p>
          <a:endParaRPr lang="en-US"/>
        </a:p>
      </dgm:t>
    </dgm:pt>
    <dgm:pt modelId="{4257EAC3-18EA-43D2-AD22-B617BFCFE401}">
      <dgm:prSet custT="1"/>
      <dgm:spPr/>
      <dgm:t>
        <a:bodyPr/>
        <a:lstStyle/>
        <a:p>
          <a:r>
            <a:rPr lang="en-US" sz="1400" dirty="0">
              <a:solidFill>
                <a:schemeClr val="tx2"/>
              </a:solidFill>
            </a:rPr>
            <a:t>BCA 34 – Microsoft Excel III</a:t>
          </a:r>
        </a:p>
      </dgm:t>
    </dgm:pt>
    <dgm:pt modelId="{C5133BA9-EE7E-45C4-AB67-827AE9D90879}" type="parTrans" cxnId="{6AC00BCD-F48C-405E-8488-F4520B7522C5}">
      <dgm:prSet/>
      <dgm:spPr/>
      <dgm:t>
        <a:bodyPr/>
        <a:lstStyle/>
        <a:p>
          <a:endParaRPr lang="en-US"/>
        </a:p>
      </dgm:t>
    </dgm:pt>
    <dgm:pt modelId="{6BAFA3FB-C596-439F-B179-DF906F1EC487}" type="sibTrans" cxnId="{6AC00BCD-F48C-405E-8488-F4520B7522C5}">
      <dgm:prSet/>
      <dgm:spPr/>
      <dgm:t>
        <a:bodyPr/>
        <a:lstStyle/>
        <a:p>
          <a:endParaRPr lang="en-US"/>
        </a:p>
      </dgm:t>
    </dgm:pt>
    <dgm:pt modelId="{A79DF419-88F1-47BC-BE53-94CB60B7439E}">
      <dgm:prSet custT="1"/>
      <dgm:spPr/>
      <dgm:t>
        <a:bodyPr/>
        <a:lstStyle/>
        <a:p>
          <a:r>
            <a:rPr lang="en-US" sz="1400" dirty="0">
              <a:solidFill>
                <a:schemeClr val="tx2"/>
              </a:solidFill>
            </a:rPr>
            <a:t>BCA 65 – Microsoft Word III</a:t>
          </a:r>
        </a:p>
      </dgm:t>
    </dgm:pt>
    <dgm:pt modelId="{8B997DC1-4B7F-4AD0-A2B3-C1CF34FA3A2B}" type="parTrans" cxnId="{65894117-2D06-4DF0-B4E4-B6194968A2A8}">
      <dgm:prSet/>
      <dgm:spPr/>
      <dgm:t>
        <a:bodyPr/>
        <a:lstStyle/>
        <a:p>
          <a:endParaRPr lang="en-US"/>
        </a:p>
      </dgm:t>
    </dgm:pt>
    <dgm:pt modelId="{E9BC2B5B-194C-4F4B-914C-0C1E5DA62FB3}" type="sibTrans" cxnId="{65894117-2D06-4DF0-B4E4-B6194968A2A8}">
      <dgm:prSet/>
      <dgm:spPr/>
      <dgm:t>
        <a:bodyPr/>
        <a:lstStyle/>
        <a:p>
          <a:endParaRPr lang="en-US"/>
        </a:p>
      </dgm:t>
    </dgm:pt>
    <dgm:pt modelId="{85681A80-7D4D-45F3-A20A-D9FD2AD0C0CB}">
      <dgm:prSet custT="1"/>
      <dgm:spPr/>
      <dgm:t>
        <a:bodyPr/>
        <a:lstStyle/>
        <a:p>
          <a:r>
            <a:rPr lang="en-US" sz="1400" dirty="0">
              <a:solidFill>
                <a:schemeClr val="tx2"/>
              </a:solidFill>
            </a:rPr>
            <a:t>BCA 70 – Microsoft </a:t>
          </a:r>
          <a:r>
            <a:rPr lang="en-US" sz="1400" dirty="0" err="1">
              <a:solidFill>
                <a:schemeClr val="tx2"/>
              </a:solidFill>
            </a:rPr>
            <a:t>Powerpoint</a:t>
          </a:r>
          <a:r>
            <a:rPr lang="en-US" sz="1400" dirty="0">
              <a:solidFill>
                <a:schemeClr val="tx2"/>
              </a:solidFill>
            </a:rPr>
            <a:t> II</a:t>
          </a:r>
        </a:p>
      </dgm:t>
    </dgm:pt>
    <dgm:pt modelId="{3539EF70-69A0-4861-81FA-737211C8DA16}" type="parTrans" cxnId="{5D53E214-B62A-4FC8-8124-A52FFB19C2C6}">
      <dgm:prSet/>
      <dgm:spPr/>
      <dgm:t>
        <a:bodyPr/>
        <a:lstStyle/>
        <a:p>
          <a:endParaRPr lang="en-US"/>
        </a:p>
      </dgm:t>
    </dgm:pt>
    <dgm:pt modelId="{3749C04F-E9FF-4782-9C0C-369C42393DDE}" type="sibTrans" cxnId="{5D53E214-B62A-4FC8-8124-A52FFB19C2C6}">
      <dgm:prSet/>
      <dgm:spPr/>
      <dgm:t>
        <a:bodyPr/>
        <a:lstStyle/>
        <a:p>
          <a:endParaRPr lang="en-US"/>
        </a:p>
      </dgm:t>
    </dgm:pt>
    <dgm:pt modelId="{CB34397E-EB5C-4892-A9A9-B248B5DF723C}">
      <dgm:prSet custT="1"/>
      <dgm:spPr/>
      <dgm:t>
        <a:bodyPr/>
        <a:lstStyle/>
        <a:p>
          <a:r>
            <a:rPr lang="en-US" sz="1400" dirty="0">
              <a:solidFill>
                <a:schemeClr val="tx2"/>
              </a:solidFill>
            </a:rPr>
            <a:t>GNBUS 74 – Business Information Professional</a:t>
          </a:r>
        </a:p>
      </dgm:t>
    </dgm:pt>
    <dgm:pt modelId="{842F97F9-FDE5-4CA0-9BE9-6B47CD3BB1B0}" type="parTrans" cxnId="{328606F9-67B7-4D8C-A176-429E6954B7EC}">
      <dgm:prSet/>
      <dgm:spPr/>
      <dgm:t>
        <a:bodyPr/>
        <a:lstStyle/>
        <a:p>
          <a:endParaRPr lang="en-US"/>
        </a:p>
      </dgm:t>
    </dgm:pt>
    <dgm:pt modelId="{019C62E7-4201-45E4-8DD4-75A087294B87}" type="sibTrans" cxnId="{328606F9-67B7-4D8C-A176-429E6954B7EC}">
      <dgm:prSet/>
      <dgm:spPr/>
      <dgm:t>
        <a:bodyPr/>
        <a:lstStyle/>
        <a:p>
          <a:endParaRPr lang="en-US"/>
        </a:p>
      </dgm:t>
    </dgm:pt>
    <dgm:pt modelId="{2C8D58F2-77BF-4043-A8BD-028859A9DA30}" type="pres">
      <dgm:prSet presAssocID="{AB5EA2A5-176F-4C88-95C5-AB5601726F04}" presName="linearFlow" presStyleCnt="0">
        <dgm:presLayoutVars>
          <dgm:dir/>
          <dgm:animLvl val="lvl"/>
          <dgm:resizeHandles val="exact"/>
        </dgm:presLayoutVars>
      </dgm:prSet>
      <dgm:spPr/>
    </dgm:pt>
    <dgm:pt modelId="{F5882059-A55D-48B5-8BA5-894D1F43AD58}" type="pres">
      <dgm:prSet presAssocID="{813DBE94-913C-4001-9D10-A123EA4C5286}" presName="composite" presStyleCnt="0"/>
      <dgm:spPr/>
    </dgm:pt>
    <dgm:pt modelId="{707DA068-9EDC-4D47-A62F-443F6A85C5ED}" type="pres">
      <dgm:prSet presAssocID="{813DBE94-913C-4001-9D10-A123EA4C5286}" presName="parentText" presStyleLbl="alignNode1" presStyleIdx="0" presStyleCnt="1">
        <dgm:presLayoutVars>
          <dgm:chMax val="1"/>
          <dgm:bulletEnabled val="1"/>
        </dgm:presLayoutVars>
      </dgm:prSet>
      <dgm:spPr/>
    </dgm:pt>
    <dgm:pt modelId="{7DC9E8E6-383C-48E4-A726-2CC5C3B57774}" type="pres">
      <dgm:prSet presAssocID="{813DBE94-913C-4001-9D10-A123EA4C5286}" presName="descendantText" presStyleLbl="alignAcc1" presStyleIdx="0" presStyleCnt="1">
        <dgm:presLayoutVars>
          <dgm:bulletEnabled val="1"/>
        </dgm:presLayoutVars>
      </dgm:prSet>
      <dgm:spPr/>
    </dgm:pt>
  </dgm:ptLst>
  <dgm:cxnLst>
    <dgm:cxn modelId="{5D53E214-B62A-4FC8-8124-A52FFB19C2C6}" srcId="{813DBE94-913C-4001-9D10-A123EA4C5286}" destId="{85681A80-7D4D-45F3-A20A-D9FD2AD0C0CB}" srcOrd="3" destOrd="0" parTransId="{3539EF70-69A0-4861-81FA-737211C8DA16}" sibTransId="{3749C04F-E9FF-4782-9C0C-369C42393DDE}"/>
    <dgm:cxn modelId="{65894117-2D06-4DF0-B4E4-B6194968A2A8}" srcId="{813DBE94-913C-4001-9D10-A123EA4C5286}" destId="{A79DF419-88F1-47BC-BE53-94CB60B7439E}" srcOrd="2" destOrd="0" parTransId="{8B997DC1-4B7F-4AD0-A2B3-C1CF34FA3A2B}" sibTransId="{E9BC2B5B-194C-4F4B-914C-0C1E5DA62FB3}"/>
    <dgm:cxn modelId="{D55F2739-AE78-4ACD-9106-B8EE1F95BEC8}" type="presOf" srcId="{813DBE94-913C-4001-9D10-A123EA4C5286}" destId="{707DA068-9EDC-4D47-A62F-443F6A85C5ED}" srcOrd="0" destOrd="0" presId="urn:microsoft.com/office/officeart/2005/8/layout/chevron2"/>
    <dgm:cxn modelId="{DA2ECD59-67E5-4287-B50B-660A3AA88C00}" srcId="{813DBE94-913C-4001-9D10-A123EA4C5286}" destId="{1269880C-102C-4F1A-93A9-664D8931E6E9}" srcOrd="0" destOrd="0" parTransId="{55170948-A4F8-4AD6-8D58-1E129ED97298}" sibTransId="{2A27D635-D960-4762-9B12-4556F1FD6974}"/>
    <dgm:cxn modelId="{7122F15E-6F93-4F47-9D6A-D7E120A1FF7F}" type="presOf" srcId="{1269880C-102C-4F1A-93A9-664D8931E6E9}" destId="{7DC9E8E6-383C-48E4-A726-2CC5C3B57774}" srcOrd="0" destOrd="0" presId="urn:microsoft.com/office/officeart/2005/8/layout/chevron2"/>
    <dgm:cxn modelId="{A41F3B7B-3868-438F-9F35-AC32BC887C17}" type="presOf" srcId="{4257EAC3-18EA-43D2-AD22-B617BFCFE401}" destId="{7DC9E8E6-383C-48E4-A726-2CC5C3B57774}" srcOrd="0" destOrd="1" presId="urn:microsoft.com/office/officeart/2005/8/layout/chevron2"/>
    <dgm:cxn modelId="{E4E6A99F-0A81-417E-B81C-8C094D3500F7}" srcId="{AB5EA2A5-176F-4C88-95C5-AB5601726F04}" destId="{813DBE94-913C-4001-9D10-A123EA4C5286}" srcOrd="0" destOrd="0" parTransId="{07640F1D-A6A4-4170-BEFD-E44878B8ECE7}" sibTransId="{1297FEA8-C416-4594-8737-55AFD4B92810}"/>
    <dgm:cxn modelId="{DBAA83A3-1CFC-4974-A198-50AB3366B090}" type="presOf" srcId="{AB5EA2A5-176F-4C88-95C5-AB5601726F04}" destId="{2C8D58F2-77BF-4043-A8BD-028859A9DA30}" srcOrd="0" destOrd="0" presId="urn:microsoft.com/office/officeart/2005/8/layout/chevron2"/>
    <dgm:cxn modelId="{BFB669B0-7CB8-46AC-AF20-4F9487158A03}" type="presOf" srcId="{CB34397E-EB5C-4892-A9A9-B248B5DF723C}" destId="{7DC9E8E6-383C-48E4-A726-2CC5C3B57774}" srcOrd="0" destOrd="4" presId="urn:microsoft.com/office/officeart/2005/8/layout/chevron2"/>
    <dgm:cxn modelId="{037C0AB5-C193-4DD3-9D7D-6081C7A0A660}" type="presOf" srcId="{A79DF419-88F1-47BC-BE53-94CB60B7439E}" destId="{7DC9E8E6-383C-48E4-A726-2CC5C3B57774}" srcOrd="0" destOrd="2" presId="urn:microsoft.com/office/officeart/2005/8/layout/chevron2"/>
    <dgm:cxn modelId="{6C572CC6-F860-4B3A-8ADD-F5658A5812DA}" type="presOf" srcId="{85681A80-7D4D-45F3-A20A-D9FD2AD0C0CB}" destId="{7DC9E8E6-383C-48E4-A726-2CC5C3B57774}" srcOrd="0" destOrd="3" presId="urn:microsoft.com/office/officeart/2005/8/layout/chevron2"/>
    <dgm:cxn modelId="{6AC00BCD-F48C-405E-8488-F4520B7522C5}" srcId="{813DBE94-913C-4001-9D10-A123EA4C5286}" destId="{4257EAC3-18EA-43D2-AD22-B617BFCFE401}" srcOrd="1" destOrd="0" parTransId="{C5133BA9-EE7E-45C4-AB67-827AE9D90879}" sibTransId="{6BAFA3FB-C596-439F-B179-DF906F1EC487}"/>
    <dgm:cxn modelId="{328606F9-67B7-4D8C-A176-429E6954B7EC}" srcId="{813DBE94-913C-4001-9D10-A123EA4C5286}" destId="{CB34397E-EB5C-4892-A9A9-B248B5DF723C}" srcOrd="4" destOrd="0" parTransId="{842F97F9-FDE5-4CA0-9BE9-6B47CD3BB1B0}" sibTransId="{019C62E7-4201-45E4-8DD4-75A087294B87}"/>
    <dgm:cxn modelId="{A6436B82-4811-4ACA-A8BC-5519DFCF9F97}" type="presParOf" srcId="{2C8D58F2-77BF-4043-A8BD-028859A9DA30}" destId="{F5882059-A55D-48B5-8BA5-894D1F43AD58}" srcOrd="0" destOrd="0" presId="urn:microsoft.com/office/officeart/2005/8/layout/chevron2"/>
    <dgm:cxn modelId="{3B59FBFD-719F-4E77-AF75-D1395853E7B8}" type="presParOf" srcId="{F5882059-A55D-48B5-8BA5-894D1F43AD58}" destId="{707DA068-9EDC-4D47-A62F-443F6A85C5ED}" srcOrd="0" destOrd="0" presId="urn:microsoft.com/office/officeart/2005/8/layout/chevron2"/>
    <dgm:cxn modelId="{88F655CD-4ABF-471B-9556-FA0480336BF9}" type="presParOf" srcId="{F5882059-A55D-48B5-8BA5-894D1F43AD58}" destId="{7DC9E8E6-383C-48E4-A726-2CC5C3B5777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DA068-9EDC-4D47-A62F-443F6A85C5ED}">
      <dsp:nvSpPr>
        <dsp:cNvPr id="0" name=""/>
        <dsp:cNvSpPr/>
      </dsp:nvSpPr>
      <dsp:spPr>
        <a:xfrm rot="5400000">
          <a:off x="-324511" y="354932"/>
          <a:ext cx="2163407" cy="1514385"/>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2"/>
              </a:solidFill>
            </a:rPr>
            <a:t>Non-Credit Basic Computer Skills</a:t>
          </a:r>
        </a:p>
        <a:p>
          <a:pPr marL="0" lvl="0" indent="0" algn="ctr" defTabSz="622300">
            <a:lnSpc>
              <a:spcPct val="90000"/>
            </a:lnSpc>
            <a:spcBef>
              <a:spcPct val="0"/>
            </a:spcBef>
            <a:spcAft>
              <a:spcPct val="35000"/>
            </a:spcAft>
            <a:buNone/>
          </a:pPr>
          <a:r>
            <a:rPr lang="en-US" sz="1200" b="1" kern="1200" dirty="0">
              <a:solidFill>
                <a:schemeClr val="tx2"/>
              </a:solidFill>
            </a:rPr>
            <a:t>Certificate of Completion</a:t>
          </a:r>
        </a:p>
      </dsp:txBody>
      <dsp:txXfrm rot="-5400000">
        <a:off x="1" y="787614"/>
        <a:ext cx="1514385" cy="649022"/>
      </dsp:txXfrm>
    </dsp:sp>
    <dsp:sp modelId="{7DC9E8E6-383C-48E4-A726-2CC5C3B57774}">
      <dsp:nvSpPr>
        <dsp:cNvPr id="0" name=""/>
        <dsp:cNvSpPr/>
      </dsp:nvSpPr>
      <dsp:spPr>
        <a:xfrm rot="5400000">
          <a:off x="4169060" y="-2624254"/>
          <a:ext cx="1406954" cy="6716304"/>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BCA 557 – Intro to Computing</a:t>
          </a:r>
        </a:p>
        <a:p>
          <a:pPr marL="114300" lvl="1" indent="-114300" algn="l" defTabSz="622300">
            <a:lnSpc>
              <a:spcPct val="90000"/>
            </a:lnSpc>
            <a:spcBef>
              <a:spcPct val="0"/>
            </a:spcBef>
            <a:spcAft>
              <a:spcPct val="15000"/>
            </a:spcAft>
            <a:buChar char="•"/>
          </a:pPr>
          <a:r>
            <a:rPr lang="en-US" sz="1400" kern="1200" dirty="0">
              <a:solidFill>
                <a:schemeClr val="tx2"/>
              </a:solidFill>
            </a:rPr>
            <a:t>BCA 558 – Basics - Computer Keyboarding</a:t>
          </a:r>
        </a:p>
      </dsp:txBody>
      <dsp:txXfrm rot="-5400000">
        <a:off x="1514385" y="99103"/>
        <a:ext cx="6647622" cy="1269590"/>
      </dsp:txXfrm>
    </dsp:sp>
    <dsp:sp modelId="{C9E43BAC-F2FD-4145-8970-313A7B7AF306}">
      <dsp:nvSpPr>
        <dsp:cNvPr id="0" name=""/>
        <dsp:cNvSpPr/>
      </dsp:nvSpPr>
      <dsp:spPr>
        <a:xfrm rot="5400000">
          <a:off x="-324511" y="2341173"/>
          <a:ext cx="2163407" cy="1514385"/>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2"/>
              </a:solidFill>
            </a:rPr>
            <a:t>Busines Information Worker – Clerical</a:t>
          </a:r>
        </a:p>
        <a:p>
          <a:pPr marL="0" lvl="0" indent="0" algn="ctr" defTabSz="622300">
            <a:lnSpc>
              <a:spcPct val="90000"/>
            </a:lnSpc>
            <a:spcBef>
              <a:spcPct val="0"/>
            </a:spcBef>
            <a:spcAft>
              <a:spcPct val="35000"/>
            </a:spcAft>
            <a:buNone/>
          </a:pPr>
          <a:r>
            <a:rPr lang="en-US" sz="1200" b="1" kern="1200" dirty="0">
              <a:solidFill>
                <a:schemeClr val="tx2"/>
              </a:solidFill>
            </a:rPr>
            <a:t>15.5 units</a:t>
          </a:r>
        </a:p>
      </dsp:txBody>
      <dsp:txXfrm rot="-5400000">
        <a:off x="1" y="2773855"/>
        <a:ext cx="1514385" cy="649022"/>
      </dsp:txXfrm>
    </dsp:sp>
    <dsp:sp modelId="{5603ABBE-2856-4391-BB28-6ED5C460E71C}">
      <dsp:nvSpPr>
        <dsp:cNvPr id="0" name=""/>
        <dsp:cNvSpPr/>
      </dsp:nvSpPr>
      <dsp:spPr>
        <a:xfrm rot="5400000">
          <a:off x="4169430" y="-588672"/>
          <a:ext cx="1406215" cy="6716304"/>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0" kern="1200" dirty="0">
              <a:solidFill>
                <a:schemeClr val="tx2"/>
              </a:solidFill>
            </a:rPr>
            <a:t>BCA 59 – Computer Literacy</a:t>
          </a:r>
        </a:p>
        <a:p>
          <a:pPr marL="114300" lvl="1" indent="-114300" algn="l" defTabSz="622300">
            <a:lnSpc>
              <a:spcPct val="90000"/>
            </a:lnSpc>
            <a:spcBef>
              <a:spcPct val="0"/>
            </a:spcBef>
            <a:spcAft>
              <a:spcPct val="15000"/>
            </a:spcAft>
            <a:buChar char="•"/>
          </a:pPr>
          <a:r>
            <a:rPr lang="en-US" sz="1400" b="0" kern="1200" dirty="0">
              <a:solidFill>
                <a:schemeClr val="tx2"/>
              </a:solidFill>
            </a:rPr>
            <a:t>BCA 60 – Computer Keyboarding</a:t>
          </a:r>
        </a:p>
        <a:p>
          <a:pPr marL="114300" lvl="1" indent="-114300" algn="l" defTabSz="622300">
            <a:lnSpc>
              <a:spcPct val="90000"/>
            </a:lnSpc>
            <a:spcBef>
              <a:spcPct val="0"/>
            </a:spcBef>
            <a:spcAft>
              <a:spcPct val="15000"/>
            </a:spcAft>
            <a:buChar char="•"/>
          </a:pPr>
          <a:r>
            <a:rPr lang="en-US" sz="1400" b="0" kern="1200" dirty="0">
              <a:solidFill>
                <a:schemeClr val="tx2"/>
              </a:solidFill>
            </a:rPr>
            <a:t>BCA 66 – Microsoft Outlook</a:t>
          </a:r>
        </a:p>
        <a:p>
          <a:pPr marL="114300" lvl="1" indent="-114300" algn="l" defTabSz="622300">
            <a:lnSpc>
              <a:spcPct val="90000"/>
            </a:lnSpc>
            <a:spcBef>
              <a:spcPct val="0"/>
            </a:spcBef>
            <a:spcAft>
              <a:spcPct val="15000"/>
            </a:spcAft>
            <a:buChar char="•"/>
          </a:pPr>
          <a:r>
            <a:rPr lang="en-US" sz="1400" b="0" kern="1200" dirty="0">
              <a:solidFill>
                <a:schemeClr val="tx2"/>
              </a:solidFill>
            </a:rPr>
            <a:t>BCA 15 – Business Computer Applications - Beginning</a:t>
          </a:r>
        </a:p>
        <a:p>
          <a:pPr marL="114300" lvl="1" indent="-114300" algn="l" defTabSz="622300">
            <a:lnSpc>
              <a:spcPct val="90000"/>
            </a:lnSpc>
            <a:spcBef>
              <a:spcPct val="0"/>
            </a:spcBef>
            <a:spcAft>
              <a:spcPct val="15000"/>
            </a:spcAft>
            <a:buChar char="•"/>
          </a:pPr>
          <a:r>
            <a:rPr lang="en-US" sz="1400" b="0" kern="1200" dirty="0">
              <a:solidFill>
                <a:schemeClr val="tx2"/>
              </a:solidFill>
            </a:rPr>
            <a:t>BCA 20 – Computer Calculation</a:t>
          </a:r>
        </a:p>
        <a:p>
          <a:pPr marL="114300" lvl="1" indent="-114300" algn="l" defTabSz="622300">
            <a:lnSpc>
              <a:spcPct val="90000"/>
            </a:lnSpc>
            <a:spcBef>
              <a:spcPct val="0"/>
            </a:spcBef>
            <a:spcAft>
              <a:spcPct val="15000"/>
            </a:spcAft>
            <a:buChar char="•"/>
          </a:pPr>
          <a:r>
            <a:rPr lang="en-US" sz="1400" b="0" kern="1200" dirty="0">
              <a:solidFill>
                <a:schemeClr val="tx2"/>
              </a:solidFill>
            </a:rPr>
            <a:t>GNBUS 56 – Business Math</a:t>
          </a:r>
        </a:p>
        <a:p>
          <a:pPr marL="114300" lvl="1" indent="-114300" algn="l" defTabSz="622300">
            <a:lnSpc>
              <a:spcPct val="90000"/>
            </a:lnSpc>
            <a:spcBef>
              <a:spcPct val="0"/>
            </a:spcBef>
            <a:spcAft>
              <a:spcPct val="15000"/>
            </a:spcAft>
            <a:buChar char="•"/>
          </a:pPr>
          <a:r>
            <a:rPr lang="en-US" sz="1400" b="0" kern="1200" dirty="0">
              <a:solidFill>
                <a:schemeClr val="tx2"/>
              </a:solidFill>
            </a:rPr>
            <a:t>GNBUS 72 – Intro to Business Information Worker</a:t>
          </a:r>
        </a:p>
      </dsp:txBody>
      <dsp:txXfrm rot="-5400000">
        <a:off x="1514386" y="2135018"/>
        <a:ext cx="6647658" cy="1268923"/>
      </dsp:txXfrm>
    </dsp:sp>
    <dsp:sp modelId="{65CAB097-EA3A-4BCF-BC24-199336F886E3}">
      <dsp:nvSpPr>
        <dsp:cNvPr id="0" name=""/>
        <dsp:cNvSpPr/>
      </dsp:nvSpPr>
      <dsp:spPr>
        <a:xfrm rot="5400000">
          <a:off x="-324511" y="4671966"/>
          <a:ext cx="2163407" cy="1514385"/>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b="1" kern="1200" dirty="0">
            <a:solidFill>
              <a:schemeClr val="tx2"/>
            </a:solidFill>
          </a:endParaRPr>
        </a:p>
        <a:p>
          <a:pPr marL="0" lvl="0" indent="0" algn="ctr" defTabSz="533400">
            <a:lnSpc>
              <a:spcPct val="90000"/>
            </a:lnSpc>
            <a:spcBef>
              <a:spcPct val="0"/>
            </a:spcBef>
            <a:spcAft>
              <a:spcPct val="35000"/>
            </a:spcAft>
            <a:buNone/>
          </a:pPr>
          <a:endParaRPr lang="en-US" sz="1200" b="1" kern="1200" dirty="0">
            <a:solidFill>
              <a:schemeClr val="tx2"/>
            </a:solidFill>
          </a:endParaRPr>
        </a:p>
        <a:p>
          <a:pPr marL="0" lvl="0" indent="0" algn="ctr" defTabSz="533400">
            <a:lnSpc>
              <a:spcPct val="90000"/>
            </a:lnSpc>
            <a:spcBef>
              <a:spcPct val="0"/>
            </a:spcBef>
            <a:spcAft>
              <a:spcPct val="35000"/>
            </a:spcAft>
            <a:buNone/>
          </a:pPr>
          <a:r>
            <a:rPr lang="en-US" sz="1400" b="1" kern="1200" dirty="0">
              <a:solidFill>
                <a:schemeClr val="tx2"/>
              </a:solidFill>
            </a:rPr>
            <a:t>Business Information Worker – Administrative Assistant  </a:t>
          </a:r>
          <a:r>
            <a:rPr lang="en-US" sz="1200" b="1" kern="1200" dirty="0">
              <a:solidFill>
                <a:schemeClr val="tx2"/>
              </a:solidFill>
            </a:rPr>
            <a:t>29.5 units</a:t>
          </a:r>
        </a:p>
        <a:p>
          <a:pPr marL="0" lvl="0" indent="0" algn="ctr" defTabSz="533400">
            <a:lnSpc>
              <a:spcPct val="90000"/>
            </a:lnSpc>
            <a:spcBef>
              <a:spcPct val="0"/>
            </a:spcBef>
            <a:spcAft>
              <a:spcPct val="35000"/>
            </a:spcAft>
            <a:buNone/>
          </a:pPr>
          <a:r>
            <a:rPr lang="en-US" sz="1200" b="1" kern="1200" dirty="0">
              <a:solidFill>
                <a:schemeClr val="tx2"/>
              </a:solidFill>
            </a:rPr>
            <a:t>(14 more units!)</a:t>
          </a:r>
        </a:p>
      </dsp:txBody>
      <dsp:txXfrm rot="-5400000">
        <a:off x="1" y="5104648"/>
        <a:ext cx="1514385" cy="649022"/>
      </dsp:txXfrm>
    </dsp:sp>
    <dsp:sp modelId="{F7919322-49A8-4A36-82F3-36E0D97113C1}">
      <dsp:nvSpPr>
        <dsp:cNvPr id="0" name=""/>
        <dsp:cNvSpPr/>
      </dsp:nvSpPr>
      <dsp:spPr>
        <a:xfrm rot="5400000">
          <a:off x="3824879" y="1692410"/>
          <a:ext cx="2095316" cy="6716304"/>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(15.5 units from BIW-Clerical Certificate)</a:t>
          </a:r>
        </a:p>
        <a:p>
          <a:pPr marL="114300" lvl="1" indent="-114300" algn="l" defTabSz="622300">
            <a:lnSpc>
              <a:spcPct val="90000"/>
            </a:lnSpc>
            <a:spcBef>
              <a:spcPct val="0"/>
            </a:spcBef>
            <a:spcAft>
              <a:spcPct val="15000"/>
            </a:spcAft>
            <a:buChar char="•"/>
          </a:pPr>
          <a:r>
            <a:rPr lang="en-US" sz="1400" kern="1200" dirty="0">
              <a:solidFill>
                <a:schemeClr val="tx2"/>
              </a:solidFill>
            </a:rPr>
            <a:t>BCA 33 – Microsoft Excel II</a:t>
          </a:r>
        </a:p>
        <a:p>
          <a:pPr marL="114300" lvl="1" indent="-114300" algn="l" defTabSz="622300">
            <a:lnSpc>
              <a:spcPct val="90000"/>
            </a:lnSpc>
            <a:spcBef>
              <a:spcPct val="0"/>
            </a:spcBef>
            <a:spcAft>
              <a:spcPct val="15000"/>
            </a:spcAft>
            <a:buChar char="•"/>
          </a:pPr>
          <a:r>
            <a:rPr lang="en-US" sz="1400" kern="1200" dirty="0">
              <a:solidFill>
                <a:schemeClr val="tx2"/>
              </a:solidFill>
            </a:rPr>
            <a:t>BCA 37 – Microsoft Access II</a:t>
          </a:r>
        </a:p>
        <a:p>
          <a:pPr marL="114300" lvl="1" indent="-114300" algn="l" defTabSz="622300">
            <a:lnSpc>
              <a:spcPct val="90000"/>
            </a:lnSpc>
            <a:spcBef>
              <a:spcPct val="0"/>
            </a:spcBef>
            <a:spcAft>
              <a:spcPct val="15000"/>
            </a:spcAft>
            <a:buChar char="•"/>
          </a:pPr>
          <a:r>
            <a:rPr lang="en-US" sz="1400" kern="1200" dirty="0">
              <a:solidFill>
                <a:schemeClr val="tx2"/>
              </a:solidFill>
            </a:rPr>
            <a:t>BCA 38 – Microsoft Access III</a:t>
          </a:r>
        </a:p>
        <a:p>
          <a:pPr marL="114300" lvl="1" indent="-114300" algn="l" defTabSz="622300">
            <a:lnSpc>
              <a:spcPct val="90000"/>
            </a:lnSpc>
            <a:spcBef>
              <a:spcPct val="0"/>
            </a:spcBef>
            <a:spcAft>
              <a:spcPct val="15000"/>
            </a:spcAft>
            <a:buChar char="•"/>
          </a:pPr>
          <a:r>
            <a:rPr lang="en-US" sz="1400" kern="1200" dirty="0">
              <a:solidFill>
                <a:schemeClr val="tx2"/>
              </a:solidFill>
            </a:rPr>
            <a:t>BCA 64 – Microsoft Word II</a:t>
          </a:r>
        </a:p>
        <a:p>
          <a:pPr marL="114300" lvl="1" indent="-114300" algn="l" defTabSz="622300">
            <a:lnSpc>
              <a:spcPct val="90000"/>
            </a:lnSpc>
            <a:spcBef>
              <a:spcPct val="0"/>
            </a:spcBef>
            <a:spcAft>
              <a:spcPct val="15000"/>
            </a:spcAft>
            <a:buChar char="•"/>
          </a:pPr>
          <a:r>
            <a:rPr lang="en-US" sz="1400" kern="1200" dirty="0">
              <a:solidFill>
                <a:schemeClr val="tx2"/>
              </a:solidFill>
            </a:rPr>
            <a:t>BCA 68 – Records and Information Management</a:t>
          </a:r>
        </a:p>
        <a:p>
          <a:pPr marL="114300" lvl="1" indent="-114300" algn="l" defTabSz="622300">
            <a:lnSpc>
              <a:spcPct val="90000"/>
            </a:lnSpc>
            <a:spcBef>
              <a:spcPct val="0"/>
            </a:spcBef>
            <a:spcAft>
              <a:spcPct val="15000"/>
            </a:spcAft>
            <a:buChar char="•"/>
          </a:pPr>
          <a:r>
            <a:rPr lang="en-US" sz="1400" kern="1200" dirty="0">
              <a:solidFill>
                <a:schemeClr val="tx2"/>
              </a:solidFill>
            </a:rPr>
            <a:t>ACCT 50 – General Accounting</a:t>
          </a:r>
        </a:p>
        <a:p>
          <a:pPr marL="114300" lvl="1" indent="-114300" algn="l" defTabSz="622300">
            <a:lnSpc>
              <a:spcPct val="90000"/>
            </a:lnSpc>
            <a:spcBef>
              <a:spcPct val="0"/>
            </a:spcBef>
            <a:spcAft>
              <a:spcPct val="15000"/>
            </a:spcAft>
            <a:buChar char="•"/>
          </a:pPr>
          <a:r>
            <a:rPr lang="en-US" sz="1400" kern="1200" dirty="0">
              <a:solidFill>
                <a:schemeClr val="tx2"/>
              </a:solidFill>
            </a:rPr>
            <a:t>ACCT 3 – Computerized Accounting</a:t>
          </a:r>
        </a:p>
        <a:p>
          <a:pPr marL="114300" lvl="1" indent="-114300" algn="l" defTabSz="622300">
            <a:lnSpc>
              <a:spcPct val="90000"/>
            </a:lnSpc>
            <a:spcBef>
              <a:spcPct val="0"/>
            </a:spcBef>
            <a:spcAft>
              <a:spcPct val="15000"/>
            </a:spcAft>
            <a:buChar char="•"/>
          </a:pPr>
          <a:r>
            <a:rPr lang="en-US" sz="1400" kern="1200" dirty="0">
              <a:solidFill>
                <a:schemeClr val="tx2"/>
              </a:solidFill>
            </a:rPr>
            <a:t>GNBUS 21 – Business Communication</a:t>
          </a:r>
        </a:p>
        <a:p>
          <a:pPr marL="57150" lvl="1" indent="-57150" algn="l" defTabSz="355600">
            <a:lnSpc>
              <a:spcPct val="90000"/>
            </a:lnSpc>
            <a:spcBef>
              <a:spcPct val="0"/>
            </a:spcBef>
            <a:spcAft>
              <a:spcPct val="15000"/>
            </a:spcAft>
            <a:buChar char="•"/>
          </a:pPr>
          <a:endParaRPr lang="en-US" sz="800" kern="1200" dirty="0"/>
        </a:p>
      </dsp:txBody>
      <dsp:txXfrm rot="-5400000">
        <a:off x="1514386" y="4105189"/>
        <a:ext cx="6614019" cy="1890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DA068-9EDC-4D47-A62F-443F6A85C5ED}">
      <dsp:nvSpPr>
        <dsp:cNvPr id="0" name=""/>
        <dsp:cNvSpPr/>
      </dsp:nvSpPr>
      <dsp:spPr>
        <a:xfrm rot="5400000">
          <a:off x="-1624504" y="1624504"/>
          <a:ext cx="6541284" cy="3292276"/>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Business Information Professional A.S.</a:t>
          </a:r>
        </a:p>
        <a:p>
          <a:pPr marL="0" lvl="0" indent="0" algn="ctr" defTabSz="711200">
            <a:lnSpc>
              <a:spcPct val="90000"/>
            </a:lnSpc>
            <a:spcBef>
              <a:spcPct val="0"/>
            </a:spcBef>
            <a:spcAft>
              <a:spcPct val="35000"/>
            </a:spcAft>
            <a:buNone/>
          </a:pPr>
          <a:r>
            <a:rPr lang="en-US" sz="1600" b="1" kern="1200" dirty="0">
              <a:solidFill>
                <a:schemeClr val="tx2"/>
              </a:solidFill>
            </a:rPr>
            <a:t>35.5 major units + GE</a:t>
          </a:r>
        </a:p>
      </dsp:txBody>
      <dsp:txXfrm rot="-5400000">
        <a:off x="0" y="1646138"/>
        <a:ext cx="3292276" cy="3249008"/>
      </dsp:txXfrm>
    </dsp:sp>
    <dsp:sp modelId="{7DC9E8E6-383C-48E4-A726-2CC5C3B57774}">
      <dsp:nvSpPr>
        <dsp:cNvPr id="0" name=""/>
        <dsp:cNvSpPr/>
      </dsp:nvSpPr>
      <dsp:spPr>
        <a:xfrm rot="5400000">
          <a:off x="3313910" y="-21633"/>
          <a:ext cx="4895146" cy="4938414"/>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29.5 units from BIW Admin Assistant</a:t>
          </a:r>
        </a:p>
        <a:p>
          <a:pPr marL="114300" lvl="1" indent="-114300" algn="l" defTabSz="622300">
            <a:lnSpc>
              <a:spcPct val="90000"/>
            </a:lnSpc>
            <a:spcBef>
              <a:spcPct val="0"/>
            </a:spcBef>
            <a:spcAft>
              <a:spcPct val="15000"/>
            </a:spcAft>
            <a:buChar char="•"/>
          </a:pPr>
          <a:r>
            <a:rPr lang="en-US" sz="1400" kern="1200" dirty="0">
              <a:solidFill>
                <a:schemeClr val="tx2"/>
              </a:solidFill>
            </a:rPr>
            <a:t>BCA 34 – Microsoft Excel III</a:t>
          </a:r>
        </a:p>
        <a:p>
          <a:pPr marL="114300" lvl="1" indent="-114300" algn="l" defTabSz="622300">
            <a:lnSpc>
              <a:spcPct val="90000"/>
            </a:lnSpc>
            <a:spcBef>
              <a:spcPct val="0"/>
            </a:spcBef>
            <a:spcAft>
              <a:spcPct val="15000"/>
            </a:spcAft>
            <a:buChar char="•"/>
          </a:pPr>
          <a:r>
            <a:rPr lang="en-US" sz="1400" kern="1200" dirty="0">
              <a:solidFill>
                <a:schemeClr val="tx2"/>
              </a:solidFill>
            </a:rPr>
            <a:t>BCA 65 – Microsoft Word III</a:t>
          </a:r>
        </a:p>
        <a:p>
          <a:pPr marL="114300" lvl="1" indent="-114300" algn="l" defTabSz="622300">
            <a:lnSpc>
              <a:spcPct val="90000"/>
            </a:lnSpc>
            <a:spcBef>
              <a:spcPct val="0"/>
            </a:spcBef>
            <a:spcAft>
              <a:spcPct val="15000"/>
            </a:spcAft>
            <a:buChar char="•"/>
          </a:pPr>
          <a:r>
            <a:rPr lang="en-US" sz="1400" kern="1200" dirty="0">
              <a:solidFill>
                <a:schemeClr val="tx2"/>
              </a:solidFill>
            </a:rPr>
            <a:t>BCA 70 – Microsoft </a:t>
          </a:r>
          <a:r>
            <a:rPr lang="en-US" sz="1400" kern="1200" dirty="0" err="1">
              <a:solidFill>
                <a:schemeClr val="tx2"/>
              </a:solidFill>
            </a:rPr>
            <a:t>Powerpoint</a:t>
          </a:r>
          <a:r>
            <a:rPr lang="en-US" sz="1400" kern="1200" dirty="0">
              <a:solidFill>
                <a:schemeClr val="tx2"/>
              </a:solidFill>
            </a:rPr>
            <a:t> II</a:t>
          </a:r>
        </a:p>
        <a:p>
          <a:pPr marL="114300" lvl="1" indent="-114300" algn="l" defTabSz="622300">
            <a:lnSpc>
              <a:spcPct val="90000"/>
            </a:lnSpc>
            <a:spcBef>
              <a:spcPct val="0"/>
            </a:spcBef>
            <a:spcAft>
              <a:spcPct val="15000"/>
            </a:spcAft>
            <a:buChar char="•"/>
          </a:pPr>
          <a:r>
            <a:rPr lang="en-US" sz="1400" kern="1200" dirty="0">
              <a:solidFill>
                <a:schemeClr val="tx2"/>
              </a:solidFill>
            </a:rPr>
            <a:t>GNBUS 74 – Business Information Professional</a:t>
          </a:r>
        </a:p>
      </dsp:txBody>
      <dsp:txXfrm rot="-5400000">
        <a:off x="3292277" y="238962"/>
        <a:ext cx="4699453" cy="44172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6/29/20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Source Sans Pro" panose="020B0503030403020204" pitchFamily="34" charset="0"/>
                <a:ea typeface="+mn-ea"/>
                <a:cs typeface="+mn-cs"/>
              </a:rPr>
              <a:t>Wendy Porter</a:t>
            </a:r>
            <a:r>
              <a:rPr lang="en-US" dirty="0"/>
              <a:t> </a:t>
            </a:r>
            <a:r>
              <a:rPr lang="en-US" sz="1200" b="1" i="0" u="none" strike="noStrike" kern="1200" dirty="0">
                <a:solidFill>
                  <a:schemeClr val="tx1"/>
                </a:solidFill>
                <a:effectLst/>
                <a:latin typeface="Source Sans Pro" panose="020B0503030403020204" pitchFamily="34" charset="0"/>
                <a:ea typeface="+mn-ea"/>
                <a:cs typeface="+mn-cs"/>
              </a:rPr>
              <a:t>Northern Inland/Northern Coastal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Markus Geissler</a:t>
            </a:r>
            <a:r>
              <a:rPr lang="en-US" dirty="0"/>
              <a:t> </a:t>
            </a:r>
            <a:r>
              <a:rPr lang="en-US" sz="1200" b="1" i="0" u="none" strike="noStrike" kern="1200" dirty="0">
                <a:solidFill>
                  <a:schemeClr val="tx1"/>
                </a:solidFill>
                <a:effectLst/>
                <a:latin typeface="Source Sans Pro" panose="020B0503030403020204" pitchFamily="34" charset="0"/>
                <a:ea typeface="+mn-ea"/>
                <a:cs typeface="+mn-cs"/>
              </a:rPr>
              <a:t>Greater Sacramento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Richard Grotegut</a:t>
            </a:r>
            <a:r>
              <a:rPr lang="en-US" dirty="0"/>
              <a:t> </a:t>
            </a:r>
            <a:r>
              <a:rPr lang="en-US" sz="1200" b="1" i="0" u="none" strike="noStrike" kern="1200" dirty="0">
                <a:solidFill>
                  <a:schemeClr val="tx1"/>
                </a:solidFill>
                <a:effectLst/>
                <a:latin typeface="Source Sans Pro" panose="020B0503030403020204" pitchFamily="34" charset="0"/>
                <a:ea typeface="+mn-ea"/>
                <a:cs typeface="+mn-cs"/>
              </a:rPr>
              <a:t>Bay Area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Ray Kaupp</a:t>
            </a:r>
            <a:r>
              <a:rPr lang="en-US" dirty="0"/>
              <a:t> </a:t>
            </a:r>
            <a:r>
              <a:rPr lang="en-US" sz="1200" b="1" i="0" u="none" strike="noStrike" kern="1200" dirty="0">
                <a:solidFill>
                  <a:schemeClr val="tx1"/>
                </a:solidFill>
                <a:effectLst/>
                <a:latin typeface="Source Sans Pro" panose="020B0503030403020204" pitchFamily="34" charset="0"/>
                <a:ea typeface="+mn-ea"/>
                <a:cs typeface="+mn-cs"/>
              </a:rPr>
              <a:t>Bay Area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Dennis Mohle</a:t>
            </a:r>
            <a:r>
              <a:rPr lang="en-US" dirty="0"/>
              <a:t> </a:t>
            </a:r>
            <a:r>
              <a:rPr lang="en-US" sz="1200" b="1" i="0" u="none" strike="noStrike" kern="1200" dirty="0">
                <a:solidFill>
                  <a:schemeClr val="tx1"/>
                </a:solidFill>
                <a:effectLst/>
                <a:latin typeface="Source Sans Pro" panose="020B0503030403020204" pitchFamily="34" charset="0"/>
                <a:ea typeface="+mn-ea"/>
                <a:cs typeface="+mn-cs"/>
              </a:rPr>
              <a:t>Central Valley/Mother Lode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Paula Hodge</a:t>
            </a:r>
            <a:r>
              <a:rPr lang="en-US" dirty="0"/>
              <a:t> </a:t>
            </a:r>
            <a:r>
              <a:rPr lang="en-US" sz="1200" b="1" i="0" u="none" strike="noStrike" kern="1200" dirty="0">
                <a:solidFill>
                  <a:schemeClr val="tx1"/>
                </a:solidFill>
                <a:effectLst/>
                <a:latin typeface="Source Sans Pro" panose="020B0503030403020204" pitchFamily="34" charset="0"/>
                <a:ea typeface="+mn-ea"/>
                <a:cs typeface="+mn-cs"/>
              </a:rPr>
              <a:t>South Central Coast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Charlotte Augenstein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Los Angeles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Susanne Mata</a:t>
            </a:r>
            <a:r>
              <a:rPr lang="en-US" dirty="0"/>
              <a:t> </a:t>
            </a:r>
            <a:r>
              <a:rPr lang="en-US" sz="1200" b="1" i="0" u="none" strike="noStrike" kern="1200" dirty="0">
                <a:solidFill>
                  <a:schemeClr val="tx1"/>
                </a:solidFill>
                <a:effectLst/>
                <a:latin typeface="Source Sans Pro" panose="020B0503030403020204" pitchFamily="34" charset="0"/>
                <a:ea typeface="+mn-ea"/>
                <a:cs typeface="+mn-cs"/>
              </a:rPr>
              <a:t>Inland Empire/Desert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Steven Linthicum</a:t>
            </a:r>
            <a:r>
              <a:rPr lang="en-US" dirty="0"/>
              <a:t> </a:t>
            </a:r>
            <a:r>
              <a:rPr lang="en-US" sz="1200" b="1" i="0" u="none" strike="noStrike" kern="1200" dirty="0">
                <a:solidFill>
                  <a:schemeClr val="tx1"/>
                </a:solidFill>
                <a:effectLst/>
                <a:latin typeface="Source Sans Pro" panose="020B0503030403020204" pitchFamily="34" charset="0"/>
                <a:ea typeface="+mn-ea"/>
                <a:cs typeface="+mn-cs"/>
              </a:rPr>
              <a:t>Orange County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Duane Rinehart</a:t>
            </a:r>
            <a:r>
              <a:rPr lang="en-US" dirty="0"/>
              <a:t> </a:t>
            </a:r>
            <a:r>
              <a:rPr lang="en-US" sz="1200" b="1" i="0" u="none" strike="noStrike" kern="1200" dirty="0">
                <a:solidFill>
                  <a:schemeClr val="tx1"/>
                </a:solidFill>
                <a:effectLst/>
                <a:latin typeface="Source Sans Pro" panose="020B0503030403020204" pitchFamily="34" charset="0"/>
                <a:ea typeface="+mn-ea"/>
                <a:cs typeface="+mn-cs"/>
              </a:rPr>
              <a:t>San Diego/Imperial Region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Shawn Monsen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IT/Cybersecurity Statewide SME</a:t>
            </a:r>
            <a:r>
              <a:rPr lang="en-US" dirty="0"/>
              <a:t> </a:t>
            </a:r>
            <a:r>
              <a:rPr lang="en-US" sz="1200" b="1" i="0" u="none" strike="noStrike" kern="1200" dirty="0">
                <a:solidFill>
                  <a:schemeClr val="tx1"/>
                </a:solidFill>
                <a:effectLst/>
                <a:latin typeface="Source Sans Pro" panose="020B0503030403020204" pitchFamily="34" charset="0"/>
                <a:ea typeface="+mn-ea"/>
                <a:cs typeface="+mn-cs"/>
              </a:rPr>
              <a:t>Nicole Sherman</a:t>
            </a:r>
            <a:r>
              <a:rPr lang="en-US" dirty="0"/>
              <a:t> </a:t>
            </a:r>
            <a:r>
              <a:rPr lang="en-US" sz="1200" b="1" i="0" u="none" strike="noStrike" kern="1200" dirty="0">
                <a:solidFill>
                  <a:schemeClr val="tx1"/>
                </a:solidFill>
                <a:effectLst/>
                <a:latin typeface="Source Sans Pro" panose="020B0503030403020204" pitchFamily="34" charset="0"/>
                <a:ea typeface="+mn-ea"/>
                <a:cs typeface="+mn-cs"/>
              </a:rPr>
              <a:t>Communications Manager/Sector Support</a:t>
            </a:r>
            <a:r>
              <a:rPr lang="en-US" dirty="0"/>
              <a:t> </a:t>
            </a:r>
            <a:r>
              <a:rPr lang="en-US" sz="1200" b="1" i="0" u="none" strike="noStrike" kern="1200" dirty="0">
                <a:solidFill>
                  <a:schemeClr val="tx1"/>
                </a:solidFill>
                <a:effectLst/>
                <a:latin typeface="Source Sans Pro" panose="020B0503030403020204" pitchFamily="34" charset="0"/>
                <a:ea typeface="+mn-ea"/>
                <a:cs typeface="+mn-cs"/>
              </a:rPr>
              <a:t>Stephen Wright</a:t>
            </a:r>
            <a:r>
              <a:rPr lang="en-US" dirty="0"/>
              <a:t> </a:t>
            </a:r>
            <a:r>
              <a:rPr lang="en-US" sz="1200" b="1" i="0" u="none" strike="noStrike" kern="1200" dirty="0">
                <a:solidFill>
                  <a:schemeClr val="tx1"/>
                </a:solidFill>
                <a:effectLst/>
                <a:latin typeface="Source Sans Pro" panose="020B0503030403020204" pitchFamily="34" charset="0"/>
                <a:ea typeface="+mn-ea"/>
                <a:cs typeface="+mn-cs"/>
              </a:rPr>
              <a:t>Statewide Director</a:t>
            </a:r>
            <a:r>
              <a:rPr lang="en-US" dirty="0"/>
              <a:t> </a:t>
            </a:r>
          </a:p>
        </p:txBody>
      </p:sp>
      <p:sp>
        <p:nvSpPr>
          <p:cNvPr id="4" name="Slide Number Placeholder 3"/>
          <p:cNvSpPr>
            <a:spLocks noGrp="1"/>
          </p:cNvSpPr>
          <p:nvPr>
            <p:ph type="sldNum" sz="quarter" idx="5"/>
          </p:nvPr>
        </p:nvSpPr>
        <p:spPr/>
        <p:txBody>
          <a:bodyPr/>
          <a:lstStyle/>
          <a:p>
            <a:fld id="{F278FB3B-A19B-44C4-80FB-873F3DD1621E}" type="slidenum">
              <a:rPr lang="en-US" smtClean="0"/>
              <a:pPr/>
              <a:t>6</a:t>
            </a:fld>
            <a:endParaRPr lang="en-US" dirty="0"/>
          </a:p>
        </p:txBody>
      </p:sp>
    </p:spTree>
    <p:extLst>
      <p:ext uri="{BB962C8B-B14F-4D97-AF65-F5344CB8AC3E}">
        <p14:creationId xmlns:p14="http://schemas.microsoft.com/office/powerpoint/2010/main" val="8300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solidFill>
                  <a:srgbClr val="4F81BD"/>
                </a:solidFill>
                <a:ea typeface="ＭＳ ゴシック"/>
              </a:rPr>
              <a:t>For:</a:t>
            </a:r>
          </a:p>
          <a:p>
            <a:pPr lvl="2"/>
            <a:r>
              <a:rPr lang="en-US" b="1" i="1" dirty="0">
                <a:solidFill>
                  <a:srgbClr val="4F81BD"/>
                </a:solidFill>
                <a:ea typeface="ＭＳ ゴシック"/>
              </a:rPr>
              <a:t>HS entry, existing students, incumbent and stranded/displaced</a:t>
            </a:r>
          </a:p>
          <a:p>
            <a:pPr lvl="1" rtl="0"/>
            <a:r>
              <a:rPr lang="en-US" b="1" i="0" u="none" strike="noStrike" baseline="0" dirty="0">
                <a:solidFill>
                  <a:srgbClr val="4F81BD"/>
                </a:solidFill>
                <a:latin typeface="+mn-lt"/>
                <a:ea typeface="ＭＳ ゴシック"/>
              </a:rPr>
              <a:t>Why, Vetting, sequence, value, DBs</a:t>
            </a:r>
          </a:p>
          <a:p>
            <a:pPr lvl="1" rtl="0"/>
            <a:r>
              <a:rPr lang="en-US" b="1" i="0" u="none" strike="noStrike" baseline="0" dirty="0">
                <a:solidFill>
                  <a:srgbClr val="4F81BD"/>
                </a:solidFill>
                <a:latin typeface="+mn-lt"/>
                <a:ea typeface="ＭＳ ゴシック"/>
              </a:rPr>
              <a:t>TCO</a:t>
            </a:r>
          </a:p>
          <a:p>
            <a:pPr lvl="1" rtl="0"/>
            <a:r>
              <a:rPr lang="en-US" b="1" i="0" u="none" strike="noStrike" baseline="0" dirty="0">
                <a:solidFill>
                  <a:srgbClr val="4F81BD"/>
                </a:solidFill>
                <a:latin typeface="+mn-lt"/>
                <a:ea typeface="ＭＳ ゴシック"/>
              </a:rPr>
              <a:t>Career Potential: Office, Sales , </a:t>
            </a:r>
          </a:p>
          <a:p>
            <a:pPr lvl="1" rtl="0"/>
            <a:r>
              <a:rPr lang="en-US" b="1" i="0" u="none" strike="noStrike" baseline="0" dirty="0">
                <a:solidFill>
                  <a:srgbClr val="4F81BD"/>
                </a:solidFill>
                <a:latin typeface="+mn-lt"/>
                <a:ea typeface="ＭＳ ゴシック"/>
              </a:rPr>
              <a:t>Endorsements</a:t>
            </a:r>
          </a:p>
          <a:p>
            <a:endParaRPr lang="en-US" dirty="0"/>
          </a:p>
          <a:p>
            <a:endParaRPr lang="en-US" dirty="0"/>
          </a:p>
        </p:txBody>
      </p:sp>
      <p:sp>
        <p:nvSpPr>
          <p:cNvPr id="4" name="Slide Number Placeholder 3"/>
          <p:cNvSpPr>
            <a:spLocks noGrp="1"/>
          </p:cNvSpPr>
          <p:nvPr>
            <p:ph type="sldNum" sz="quarter" idx="10"/>
          </p:nvPr>
        </p:nvSpPr>
        <p:spPr/>
        <p:txBody>
          <a:bodyPr/>
          <a:lstStyle/>
          <a:p>
            <a:fld id="{0455CB8E-2A67-4E50-A214-E38EA17E9A4C}" type="slidenum">
              <a:rPr lang="en-US" smtClean="0"/>
              <a:pPr/>
              <a:t>9</a:t>
            </a:fld>
            <a:endParaRPr lang="en-US" dirty="0"/>
          </a:p>
        </p:txBody>
      </p:sp>
    </p:spTree>
    <p:extLst>
      <p:ext uri="{BB962C8B-B14F-4D97-AF65-F5344CB8AC3E}">
        <p14:creationId xmlns:p14="http://schemas.microsoft.com/office/powerpoint/2010/main" val="221734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hundreds of similarly named courses and with input from industry</a:t>
            </a:r>
          </a:p>
          <a:p>
            <a:r>
              <a:rPr lang="en-US" dirty="0"/>
              <a:t>Get students started in an ‘Organic Real world pathway’..that</a:t>
            </a:r>
            <a:r>
              <a:rPr lang="en-US" baseline="0" dirty="0"/>
              <a:t> leads to career success</a:t>
            </a:r>
          </a:p>
          <a:p>
            <a:r>
              <a:rPr lang="en-US" baseline="0" dirty="0"/>
              <a:t>Starts the experience clock ticking</a:t>
            </a:r>
            <a:endParaRPr lang="en-US" dirty="0"/>
          </a:p>
        </p:txBody>
      </p:sp>
      <p:sp>
        <p:nvSpPr>
          <p:cNvPr id="4" name="Slide Number Placeholder 3"/>
          <p:cNvSpPr>
            <a:spLocks noGrp="1"/>
          </p:cNvSpPr>
          <p:nvPr>
            <p:ph type="sldNum" sz="quarter" idx="10"/>
          </p:nvPr>
        </p:nvSpPr>
        <p:spPr/>
        <p:txBody>
          <a:bodyPr/>
          <a:lstStyle/>
          <a:p>
            <a:fld id="{102CD0D0-B5F9-8B4C-ADA4-8CB39F88C749}" type="slidenum">
              <a:rPr lang="en-US" smtClean="0"/>
              <a:t>12</a:t>
            </a:fld>
            <a:endParaRPr lang="en-US" dirty="0"/>
          </a:p>
        </p:txBody>
      </p:sp>
    </p:spTree>
    <p:extLst>
      <p:ext uri="{BB962C8B-B14F-4D97-AF65-F5344CB8AC3E}">
        <p14:creationId xmlns:p14="http://schemas.microsoft.com/office/powerpoint/2010/main" val="35821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a:r>
              <a:rPr lang="en-US" b="1" i="0" u="none" strike="noStrike" baseline="0" dirty="0">
                <a:solidFill>
                  <a:srgbClr val="4F81BD"/>
                </a:solidFill>
                <a:latin typeface="+mn-lt"/>
                <a:ea typeface="ＭＳ ゴシック"/>
              </a:rPr>
              <a:t>For:</a:t>
            </a:r>
          </a:p>
          <a:p>
            <a:pPr lvl="2"/>
            <a:r>
              <a:rPr lang="en-US" b="1" i="1" dirty="0">
                <a:solidFill>
                  <a:srgbClr val="4F81BD"/>
                </a:solidFill>
                <a:ea typeface="ＭＳ ゴシック"/>
              </a:rPr>
              <a:t>HS entry, existing students, incumbent and stranded/displaced</a:t>
            </a:r>
          </a:p>
          <a:p>
            <a:pPr lvl="1" rtl="0"/>
            <a:r>
              <a:rPr lang="en-US" b="1" i="0" u="none" strike="noStrike" baseline="0" dirty="0">
                <a:solidFill>
                  <a:srgbClr val="4F81BD"/>
                </a:solidFill>
                <a:latin typeface="+mn-lt"/>
                <a:ea typeface="ＭＳ ゴシック"/>
              </a:rPr>
              <a:t>Why, Vetting, sequence, value, DBs</a:t>
            </a:r>
          </a:p>
          <a:p>
            <a:pPr lvl="1" rtl="0"/>
            <a:r>
              <a:rPr lang="en-US" b="1" i="0" u="none" strike="noStrike" baseline="0" dirty="0">
                <a:solidFill>
                  <a:srgbClr val="4F81BD"/>
                </a:solidFill>
                <a:latin typeface="+mn-lt"/>
                <a:ea typeface="ＭＳ ゴシック"/>
              </a:rPr>
              <a:t>Based on IT MC..rigor for transfer for CSUs</a:t>
            </a:r>
          </a:p>
          <a:p>
            <a:pPr lvl="1" rtl="0"/>
            <a:r>
              <a:rPr lang="en-US" b="1" i="0" u="none" strike="noStrike" baseline="0" dirty="0">
                <a:solidFill>
                  <a:srgbClr val="4F81BD"/>
                </a:solidFill>
                <a:latin typeface="+mn-lt"/>
                <a:ea typeface="ＭＳ ゴシック"/>
              </a:rPr>
              <a:t>TCO: </a:t>
            </a:r>
          </a:p>
          <a:p>
            <a:pPr lvl="2"/>
            <a:r>
              <a:rPr lang="en-US" b="1" i="0" u="none" strike="noStrike" baseline="0" dirty="0">
                <a:solidFill>
                  <a:srgbClr val="4F81BD"/>
                </a:solidFill>
                <a:latin typeface="+mn-lt"/>
                <a:ea typeface="ＭＳ ゴシック"/>
              </a:rPr>
              <a:t>$46T/unit, $100</a:t>
            </a:r>
            <a:r>
              <a:rPr lang="en-US" b="1" i="0" u="none" strike="noStrike" dirty="0">
                <a:solidFill>
                  <a:srgbClr val="4F81BD"/>
                </a:solidFill>
                <a:latin typeface="+mn-lt"/>
                <a:ea typeface="ＭＳ ゴシック"/>
              </a:rPr>
              <a:t> books= $250/course</a:t>
            </a:r>
          </a:p>
          <a:p>
            <a:pPr lvl="2"/>
            <a:r>
              <a:rPr lang="en-US" b="1" dirty="0">
                <a:solidFill>
                  <a:srgbClr val="4F81BD"/>
                </a:solidFill>
                <a:latin typeface="+mn-lt"/>
                <a:ea typeface="ＭＳ ゴシック"/>
              </a:rPr>
              <a:t>Certification exam: $200, optional prep $100-500.</a:t>
            </a:r>
          </a:p>
          <a:p>
            <a:pPr lvl="2"/>
            <a:r>
              <a:rPr lang="en-US" b="1" i="0" u="none" strike="noStrike" dirty="0">
                <a:solidFill>
                  <a:srgbClr val="4F81BD"/>
                </a:solidFill>
                <a:latin typeface="+mn-lt"/>
                <a:ea typeface="ＭＳ ゴシック"/>
              </a:rPr>
              <a:t>ITTP &gt;$5K</a:t>
            </a:r>
            <a:endParaRPr lang="en-US" b="1" i="0" u="none" strike="noStrike" baseline="0" dirty="0">
              <a:solidFill>
                <a:srgbClr val="4F81BD"/>
              </a:solidFill>
              <a:latin typeface="+mn-lt"/>
              <a:ea typeface="ＭＳ ゴシック"/>
            </a:endParaRPr>
          </a:p>
          <a:p>
            <a:pPr lvl="1" rtl="0"/>
            <a:r>
              <a:rPr lang="en-US" b="1" i="0" u="none" strike="noStrike" baseline="0" dirty="0">
                <a:solidFill>
                  <a:srgbClr val="4F81BD"/>
                </a:solidFill>
                <a:latin typeface="+mn-lt"/>
                <a:ea typeface="ＭＳ ゴシック"/>
              </a:rPr>
              <a:t>Career Potential: IT, IOT, Cybersecurity…SME/B2B sales/support</a:t>
            </a:r>
          </a:p>
          <a:p>
            <a:pPr lvl="1" rtl="0"/>
            <a:r>
              <a:rPr lang="en-US" b="1" i="0" u="none" strike="noStrike" baseline="0" dirty="0">
                <a:solidFill>
                  <a:srgbClr val="4F81BD"/>
                </a:solidFill>
                <a:latin typeface="+mn-lt"/>
                <a:ea typeface="ＭＳ ゴシック"/>
              </a:rPr>
              <a:t>Endorsements</a:t>
            </a:r>
          </a:p>
          <a:p>
            <a:endParaRPr lang="en-US" dirty="0"/>
          </a:p>
        </p:txBody>
      </p:sp>
      <p:sp>
        <p:nvSpPr>
          <p:cNvPr id="4" name="Slide Number Placeholder 3"/>
          <p:cNvSpPr>
            <a:spLocks noGrp="1"/>
          </p:cNvSpPr>
          <p:nvPr>
            <p:ph type="sldNum" sz="quarter" idx="10"/>
          </p:nvPr>
        </p:nvSpPr>
        <p:spPr/>
        <p:txBody>
          <a:bodyPr/>
          <a:lstStyle/>
          <a:p>
            <a:fld id="{FABDB7CC-64E0-2141-A5D2-BABEF03F2756}" type="slidenum">
              <a:rPr lang="en-US" smtClean="0"/>
              <a:t>17</a:t>
            </a:fld>
            <a:endParaRPr lang="en-US" dirty="0"/>
          </a:p>
        </p:txBody>
      </p:sp>
    </p:spTree>
    <p:extLst>
      <p:ext uri="{BB962C8B-B14F-4D97-AF65-F5344CB8AC3E}">
        <p14:creationId xmlns:p14="http://schemas.microsoft.com/office/powerpoint/2010/main" val="335178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8FB3B-A19B-44C4-80FB-873F3DD1621E}" type="slidenum">
              <a:rPr lang="en-US" smtClean="0"/>
              <a:pPr/>
              <a:t>20</a:t>
            </a:fld>
            <a:endParaRPr lang="en-US" dirty="0"/>
          </a:p>
        </p:txBody>
      </p:sp>
    </p:spTree>
    <p:extLst>
      <p:ext uri="{BB962C8B-B14F-4D97-AF65-F5344CB8AC3E}">
        <p14:creationId xmlns:p14="http://schemas.microsoft.com/office/powerpoint/2010/main" val="3371758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87DC-488F-2240-8400-A13B96844E4F}"/>
              </a:ext>
            </a:extLst>
          </p:cNvPr>
          <p:cNvSpPr>
            <a:spLocks noGrp="1"/>
          </p:cNvSpPr>
          <p:nvPr>
            <p:ph type="ctrTitle" hasCustomPrompt="1"/>
          </p:nvPr>
        </p:nvSpPr>
        <p:spPr>
          <a:xfrm>
            <a:off x="3682313" y="2038864"/>
            <a:ext cx="7485998" cy="1780017"/>
          </a:xfrm>
        </p:spPr>
        <p:txBody>
          <a:bodyPr anchor="b">
            <a:normAutofit/>
          </a:bodyPr>
          <a:lstStyle>
            <a:lvl1pPr algn="ctr">
              <a:defRPr sz="4400">
                <a:solidFill>
                  <a:schemeClr val="accent2"/>
                </a:solidFill>
                <a:latin typeface="Palatino" pitchFamily="2" charset="77"/>
                <a:ea typeface="Palatino" pitchFamily="2" charset="77"/>
              </a:defRPr>
            </a:lvl1pPr>
          </a:lstStyle>
          <a:p>
            <a:r>
              <a:rPr lang="en-US" dirty="0"/>
              <a:t>Click to Edit</a:t>
            </a:r>
            <a:br>
              <a:rPr lang="en-US" dirty="0"/>
            </a:br>
            <a:r>
              <a:rPr lang="en-US" dirty="0"/>
              <a:t>Title</a:t>
            </a:r>
          </a:p>
        </p:txBody>
      </p:sp>
      <p:sp>
        <p:nvSpPr>
          <p:cNvPr id="3" name="Subtitle 2">
            <a:extLst>
              <a:ext uri="{FF2B5EF4-FFF2-40B4-BE49-F238E27FC236}">
                <a16:creationId xmlns:a16="http://schemas.microsoft.com/office/drawing/2014/main" id="{BC33C611-85E4-614D-A578-E6A3786610E8}"/>
              </a:ext>
            </a:extLst>
          </p:cNvPr>
          <p:cNvSpPr>
            <a:spLocks noGrp="1"/>
          </p:cNvSpPr>
          <p:nvPr>
            <p:ph type="subTitle" idx="1" hasCustomPrompt="1"/>
          </p:nvPr>
        </p:nvSpPr>
        <p:spPr>
          <a:xfrm>
            <a:off x="3682313" y="3910957"/>
            <a:ext cx="7485998" cy="1655762"/>
          </a:xfr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674831"/>
                </a:solidFill>
                <a:latin typeface="Gill Sans" panose="020B0502020104020203" pitchFamily="34" charset="-79"/>
                <a:cs typeface="Gill Sans" panose="020B05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a:t>
            </a:r>
            <a:br>
              <a:rPr lang="en-US" dirty="0"/>
            </a:br>
            <a:r>
              <a:rPr lang="en-US" dirty="0"/>
              <a:t>(Remember to add alt text to all </a:t>
            </a:r>
            <a:br>
              <a:rPr lang="en-US" dirty="0"/>
            </a:br>
            <a:r>
              <a:rPr lang="en-US" dirty="0"/>
              <a:t>imported graphics and images.)</a:t>
            </a:r>
          </a:p>
          <a:p>
            <a:endParaRPr lang="en-US" dirty="0"/>
          </a:p>
        </p:txBody>
      </p:sp>
      <p:pic>
        <p:nvPicPr>
          <p:cNvPr id="11" name="Picture 10" descr="ASCCC logo">
            <a:extLst>
              <a:ext uri="{FF2B5EF4-FFF2-40B4-BE49-F238E27FC236}">
                <a16:creationId xmlns:a16="http://schemas.microsoft.com/office/drawing/2014/main" id="{7C5D4022-9CB8-C34D-BC12-06698F834C7D}"/>
              </a:ext>
            </a:extLst>
          </p:cNvPr>
          <p:cNvPicPr>
            <a:picLocks noChangeAspect="1"/>
          </p:cNvPicPr>
          <p:nvPr userDrawn="1"/>
        </p:nvPicPr>
        <p:blipFill>
          <a:blip r:embed="rId3"/>
          <a:stretch>
            <a:fillRect/>
          </a:stretch>
        </p:blipFill>
        <p:spPr>
          <a:xfrm>
            <a:off x="138669" y="193589"/>
            <a:ext cx="3545565" cy="2215978"/>
          </a:xfrm>
          <a:prstGeom prst="rect">
            <a:avLst/>
          </a:prstGeom>
        </p:spPr>
      </p:pic>
    </p:spTree>
    <p:extLst>
      <p:ext uri="{BB962C8B-B14F-4D97-AF65-F5344CB8AC3E}">
        <p14:creationId xmlns:p14="http://schemas.microsoft.com/office/powerpoint/2010/main" val="3057468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sz="1000"/>
            </a:lvl1pPr>
          </a:lstStyle>
          <a:p>
            <a:pPr>
              <a:spcBef>
                <a:spcPts val="300"/>
              </a:spcBef>
            </a:pPr>
            <a:r>
              <a:rPr lang="en-US" b="1"/>
              <a:t>California Community Colleges – Chancellor’s Office  | 112 Colleges  |  72 Districts  |  2.6 Million Students</a:t>
            </a:r>
            <a:endParaRPr lang="en-US" dirty="0"/>
          </a:p>
        </p:txBody>
      </p:sp>
      <p:sp>
        <p:nvSpPr>
          <p:cNvPr id="4" name="Slide Number Placeholder 3"/>
          <p:cNvSpPr>
            <a:spLocks noGrp="1"/>
          </p:cNvSpPr>
          <p:nvPr>
            <p:ph type="sldNum" sz="quarter" idx="11"/>
          </p:nvPr>
        </p:nvSpPr>
        <p:spPr/>
        <p:txBody>
          <a:bodyPr/>
          <a:lstStyle/>
          <a:p>
            <a:fld id="{43051941-4126-4597-8895-D29A2A3BA6C5}" type="slidenum">
              <a:rPr lang="en-US" smtClean="0"/>
              <a:pPr/>
              <a:t>‹#›</a:t>
            </a:fld>
            <a:endParaRPr lang="en-US" dirty="0"/>
          </a:p>
        </p:txBody>
      </p:sp>
    </p:spTree>
    <p:extLst>
      <p:ext uri="{BB962C8B-B14F-4D97-AF65-F5344CB8AC3E}">
        <p14:creationId xmlns:p14="http://schemas.microsoft.com/office/powerpoint/2010/main" val="3348908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4018640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BF83-3E38-3D43-BAD6-E56667BA8032}"/>
              </a:ext>
            </a:extLst>
          </p:cNvPr>
          <p:cNvSpPr>
            <a:spLocks noGrp="1"/>
          </p:cNvSpPr>
          <p:nvPr>
            <p:ph type="title" hasCustomPrompt="1"/>
          </p:nvPr>
        </p:nvSpPr>
        <p:spPr>
          <a:xfrm>
            <a:off x="393357" y="1408670"/>
            <a:ext cx="3128319" cy="3576680"/>
          </a:xfrm>
        </p:spPr>
        <p:txBody>
          <a:bodyPr anchor="t">
            <a:normAutofit/>
          </a:bodyPr>
          <a:lstStyle>
            <a:lvl1pP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42B6B5A0-4BE7-D242-883D-240F42A74477}"/>
              </a:ext>
            </a:extLst>
          </p:cNvPr>
          <p:cNvSpPr>
            <a:spLocks noGrp="1"/>
          </p:cNvSpPr>
          <p:nvPr>
            <p:ph idx="1" hasCustomPrompt="1"/>
          </p:nvPr>
        </p:nvSpPr>
        <p:spPr>
          <a:xfrm>
            <a:off x="4733667" y="1408670"/>
            <a:ext cx="6868297" cy="4397590"/>
          </a:xfrm>
        </p:spPr>
        <p:txBody>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01C9CC6-E19B-F843-BB2D-96D46C72A971}"/>
              </a:ext>
            </a:extLst>
          </p:cNvPr>
          <p:cNvSpPr>
            <a:spLocks noGrp="1"/>
          </p:cNvSpPr>
          <p:nvPr>
            <p:ph type="sldNum" sz="quarter" idx="12"/>
          </p:nvPr>
        </p:nvSpPr>
        <p:spPr>
          <a:xfrm>
            <a:off x="11244648" y="6356350"/>
            <a:ext cx="714633" cy="365125"/>
          </a:xfrm>
        </p:spPr>
        <p:txBody>
          <a:bodyPr/>
          <a:lstStyle>
            <a:lvl1pPr>
              <a:defRPr b="0" i="0">
                <a:solidFill>
                  <a:schemeClr val="bg2"/>
                </a:solidFill>
                <a:latin typeface="Gill Sans" panose="020B0502020104020203" pitchFamily="34" charset="-79"/>
                <a:cs typeface="Gill Sans" panose="020B0502020104020203" pitchFamily="34" charset="-79"/>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290587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 Content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DA5A-03EB-7C4E-BED7-BCB1E5A11604}"/>
              </a:ext>
            </a:extLst>
          </p:cNvPr>
          <p:cNvSpPr>
            <a:spLocks noGrp="1"/>
          </p:cNvSpPr>
          <p:nvPr>
            <p:ph type="title"/>
          </p:nvPr>
        </p:nvSpPr>
        <p:spPr>
          <a:xfrm>
            <a:off x="1260388" y="365125"/>
            <a:ext cx="9885407" cy="1325563"/>
          </a:xfrm>
        </p:spPr>
        <p:txBody>
          <a:bodyPr anchor="b"/>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062FDB-A149-0B44-BB49-58F5C3155A54}"/>
              </a:ext>
            </a:extLst>
          </p:cNvPr>
          <p:cNvSpPr>
            <a:spLocks noGrp="1"/>
          </p:cNvSpPr>
          <p:nvPr>
            <p:ph sz="half" idx="1"/>
          </p:nvPr>
        </p:nvSpPr>
        <p:spPr>
          <a:xfrm>
            <a:off x="1062683" y="1868487"/>
            <a:ext cx="50436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B07721E-11C3-6B42-AE2E-8506E4B9E51F}"/>
              </a:ext>
            </a:extLst>
          </p:cNvPr>
          <p:cNvSpPr>
            <a:spLocks noGrp="1"/>
          </p:cNvSpPr>
          <p:nvPr>
            <p:ph sz="half" idx="2"/>
          </p:nvPr>
        </p:nvSpPr>
        <p:spPr>
          <a:xfrm>
            <a:off x="6258699" y="1868487"/>
            <a:ext cx="507244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D153CCDF-37BD-944A-A424-C52A8AA05BC0}"/>
              </a:ext>
            </a:extLst>
          </p:cNvPr>
          <p:cNvSpPr>
            <a:spLocks noGrp="1"/>
          </p:cNvSpPr>
          <p:nvPr>
            <p:ph type="sldNum" sz="quarter" idx="12"/>
          </p:nvPr>
        </p:nvSpPr>
        <p:spPr>
          <a:xfrm>
            <a:off x="11244648" y="6356350"/>
            <a:ext cx="714633" cy="365125"/>
          </a:xfrm>
        </p:spPr>
        <p:txBody>
          <a:bodyPr/>
          <a:lstStyle>
            <a:lvl1pPr>
              <a:defRPr b="0" i="0">
                <a:solidFill>
                  <a:schemeClr val="bg2"/>
                </a:solidFill>
                <a:latin typeface="Gill Sans" panose="020B0502020104020203" pitchFamily="34" charset="-79"/>
                <a:cs typeface="Gill Sans" panose="020B0502020104020203" pitchFamily="34" charset="-79"/>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425712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DA5A-03EB-7C4E-BED7-BCB1E5A11604}"/>
              </a:ext>
            </a:extLst>
          </p:cNvPr>
          <p:cNvSpPr>
            <a:spLocks noGrp="1"/>
          </p:cNvSpPr>
          <p:nvPr>
            <p:ph type="title"/>
          </p:nvPr>
        </p:nvSpPr>
        <p:spPr>
          <a:xfrm>
            <a:off x="1260388" y="365125"/>
            <a:ext cx="9885407" cy="1325563"/>
          </a:xfrm>
        </p:spPr>
        <p:txBody>
          <a:bodyPr anchor="b"/>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062FDB-A149-0B44-BB49-58F5C3155A54}"/>
              </a:ext>
            </a:extLst>
          </p:cNvPr>
          <p:cNvSpPr>
            <a:spLocks noGrp="1"/>
          </p:cNvSpPr>
          <p:nvPr>
            <p:ph sz="half" idx="1"/>
          </p:nvPr>
        </p:nvSpPr>
        <p:spPr>
          <a:xfrm>
            <a:off x="1062683" y="1868487"/>
            <a:ext cx="10293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D153CCDF-37BD-944A-A424-C52A8AA05BC0}"/>
              </a:ext>
            </a:extLst>
          </p:cNvPr>
          <p:cNvSpPr>
            <a:spLocks noGrp="1"/>
          </p:cNvSpPr>
          <p:nvPr>
            <p:ph type="sldNum" sz="quarter" idx="12"/>
          </p:nvPr>
        </p:nvSpPr>
        <p:spPr>
          <a:xfrm>
            <a:off x="11244648" y="6356350"/>
            <a:ext cx="714633" cy="365125"/>
          </a:xfrm>
        </p:spPr>
        <p:txBody>
          <a:bodyPr/>
          <a:lstStyle>
            <a:lvl1pPr>
              <a:defRPr b="0" i="0">
                <a:solidFill>
                  <a:schemeClr val="bg2"/>
                </a:solidFill>
                <a:latin typeface="Gill Sans" panose="020B0502020104020203" pitchFamily="34" charset="-79"/>
                <a:cs typeface="Gill Sans" panose="020B0502020104020203" pitchFamily="34" charset="-79"/>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22647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p:txBody>
          <a:bodyPr/>
          <a:lstStyle/>
          <a:p>
            <a:fld id="{492D8F1A-69A8-9242-9469-8400121D240A}" type="slidenum">
              <a:rPr lang="en-US" smtClean="0"/>
              <a:t>‹#›</a:t>
            </a:fld>
            <a:endParaRPr lang="en-US"/>
          </a:p>
        </p:txBody>
      </p:sp>
    </p:spTree>
    <p:extLst>
      <p:ext uri="{BB962C8B-B14F-4D97-AF65-F5344CB8AC3E}">
        <p14:creationId xmlns:p14="http://schemas.microsoft.com/office/powerpoint/2010/main" val="56886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t>Keep it simply smart!</a:t>
            </a:r>
          </a:p>
        </p:txBody>
      </p:sp>
      <p:sp>
        <p:nvSpPr>
          <p:cNvPr id="4" name="Slide Number Placeholder 3"/>
          <p:cNvSpPr>
            <a:spLocks noGrp="1"/>
          </p:cNvSpPr>
          <p:nvPr>
            <p:ph type="sldNum" sz="quarter" idx="11"/>
          </p:nvPr>
        </p:nvSpPr>
        <p:spPr/>
        <p:txBody>
          <a:bodyPr/>
          <a:lstStyle/>
          <a:p>
            <a:fld id="{CCA817B1-E75C-4DB8-9B0A-1A0AC25A777C}" type="slidenum">
              <a:rPr lang="en-GB" smtClean="0"/>
              <a:pPr/>
              <a:t>‹#›</a:t>
            </a:fld>
            <a:endParaRPr lang="en-GB" dirty="0"/>
          </a:p>
        </p:txBody>
      </p:sp>
      <p:sp>
        <p:nvSpPr>
          <p:cNvPr id="16" name="Picture Placeholder 15"/>
          <p:cNvSpPr>
            <a:spLocks noGrp="1"/>
          </p:cNvSpPr>
          <p:nvPr userDrawn="1">
            <p:ph type="pic" sz="quarter" idx="12"/>
          </p:nvPr>
        </p:nvSpPr>
        <p:spPr>
          <a:xfrm>
            <a:off x="1629507" y="1938325"/>
            <a:ext cx="8932986" cy="4349933"/>
          </a:xfrm>
          <a:custGeom>
            <a:avLst/>
            <a:gdLst>
              <a:gd name="connsiteX0" fmla="*/ 6816803 w 8932986"/>
              <a:gd name="connsiteY0" fmla="*/ 2233750 h 4349933"/>
              <a:gd name="connsiteX1" fmla="*/ 8932986 w 8932986"/>
              <a:gd name="connsiteY1" fmla="*/ 2233750 h 4349933"/>
              <a:gd name="connsiteX2" fmla="*/ 8932986 w 8932986"/>
              <a:gd name="connsiteY2" fmla="*/ 4349933 h 4349933"/>
              <a:gd name="connsiteX3" fmla="*/ 6816803 w 8932986"/>
              <a:gd name="connsiteY3" fmla="*/ 4349933 h 4349933"/>
              <a:gd name="connsiteX4" fmla="*/ 4544534 w 8932986"/>
              <a:gd name="connsiteY4" fmla="*/ 2233750 h 4349933"/>
              <a:gd name="connsiteX5" fmla="*/ 6660717 w 8932986"/>
              <a:gd name="connsiteY5" fmla="*/ 2233750 h 4349933"/>
              <a:gd name="connsiteX6" fmla="*/ 6660717 w 8932986"/>
              <a:gd name="connsiteY6" fmla="*/ 4349933 h 4349933"/>
              <a:gd name="connsiteX7" fmla="*/ 4544534 w 8932986"/>
              <a:gd name="connsiteY7" fmla="*/ 4349933 h 4349933"/>
              <a:gd name="connsiteX8" fmla="*/ 2272269 w 8932986"/>
              <a:gd name="connsiteY8" fmla="*/ 2233750 h 4349933"/>
              <a:gd name="connsiteX9" fmla="*/ 4388451 w 8932986"/>
              <a:gd name="connsiteY9" fmla="*/ 2233750 h 4349933"/>
              <a:gd name="connsiteX10" fmla="*/ 4388451 w 8932986"/>
              <a:gd name="connsiteY10" fmla="*/ 4349933 h 4349933"/>
              <a:gd name="connsiteX11" fmla="*/ 2272269 w 8932986"/>
              <a:gd name="connsiteY11" fmla="*/ 4349933 h 4349933"/>
              <a:gd name="connsiteX12" fmla="*/ 0 w 8932986"/>
              <a:gd name="connsiteY12" fmla="*/ 2233750 h 4349933"/>
              <a:gd name="connsiteX13" fmla="*/ 2116182 w 8932986"/>
              <a:gd name="connsiteY13" fmla="*/ 2233750 h 4349933"/>
              <a:gd name="connsiteX14" fmla="*/ 2116182 w 8932986"/>
              <a:gd name="connsiteY14" fmla="*/ 4349933 h 4349933"/>
              <a:gd name="connsiteX15" fmla="*/ 0 w 8932986"/>
              <a:gd name="connsiteY15" fmla="*/ 4349933 h 4349933"/>
              <a:gd name="connsiteX16" fmla="*/ 6816802 w 8932986"/>
              <a:gd name="connsiteY16" fmla="*/ 0 h 4349933"/>
              <a:gd name="connsiteX17" fmla="*/ 8932985 w 8932986"/>
              <a:gd name="connsiteY17" fmla="*/ 0 h 4349933"/>
              <a:gd name="connsiteX18" fmla="*/ 8932985 w 8932986"/>
              <a:gd name="connsiteY18" fmla="*/ 2116183 h 4349933"/>
              <a:gd name="connsiteX19" fmla="*/ 6816802 w 8932986"/>
              <a:gd name="connsiteY19" fmla="*/ 2116183 h 4349933"/>
              <a:gd name="connsiteX20" fmla="*/ 4544535 w 8932986"/>
              <a:gd name="connsiteY20" fmla="*/ 0 h 4349933"/>
              <a:gd name="connsiteX21" fmla="*/ 6660718 w 8932986"/>
              <a:gd name="connsiteY21" fmla="*/ 0 h 4349933"/>
              <a:gd name="connsiteX22" fmla="*/ 6660718 w 8932986"/>
              <a:gd name="connsiteY22" fmla="*/ 2116183 h 4349933"/>
              <a:gd name="connsiteX23" fmla="*/ 4544535 w 8932986"/>
              <a:gd name="connsiteY23" fmla="*/ 2116183 h 4349933"/>
              <a:gd name="connsiteX24" fmla="*/ 2272267 w 8932986"/>
              <a:gd name="connsiteY24" fmla="*/ 0 h 4349933"/>
              <a:gd name="connsiteX25" fmla="*/ 4388450 w 8932986"/>
              <a:gd name="connsiteY25" fmla="*/ 0 h 4349933"/>
              <a:gd name="connsiteX26" fmla="*/ 4388450 w 8932986"/>
              <a:gd name="connsiteY26" fmla="*/ 2116183 h 4349933"/>
              <a:gd name="connsiteX27" fmla="*/ 2272267 w 8932986"/>
              <a:gd name="connsiteY27" fmla="*/ 2116183 h 4349933"/>
              <a:gd name="connsiteX28" fmla="*/ 1 w 8932986"/>
              <a:gd name="connsiteY28" fmla="*/ 0 h 4349933"/>
              <a:gd name="connsiteX29" fmla="*/ 2116184 w 8932986"/>
              <a:gd name="connsiteY29" fmla="*/ 0 h 4349933"/>
              <a:gd name="connsiteX30" fmla="*/ 2116184 w 8932986"/>
              <a:gd name="connsiteY30" fmla="*/ 2116183 h 4349933"/>
              <a:gd name="connsiteX31" fmla="*/ 1 w 8932986"/>
              <a:gd name="connsiteY31" fmla="*/ 2116183 h 434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32986" h="4349933">
                <a:moveTo>
                  <a:pt x="6816803" y="2233750"/>
                </a:moveTo>
                <a:lnTo>
                  <a:pt x="8932986" y="2233750"/>
                </a:lnTo>
                <a:lnTo>
                  <a:pt x="8932986" y="4349933"/>
                </a:lnTo>
                <a:lnTo>
                  <a:pt x="6816803" y="4349933"/>
                </a:lnTo>
                <a:close/>
                <a:moveTo>
                  <a:pt x="4544534" y="2233750"/>
                </a:moveTo>
                <a:lnTo>
                  <a:pt x="6660717" y="2233750"/>
                </a:lnTo>
                <a:lnTo>
                  <a:pt x="6660717" y="4349933"/>
                </a:lnTo>
                <a:lnTo>
                  <a:pt x="4544534" y="4349933"/>
                </a:lnTo>
                <a:close/>
                <a:moveTo>
                  <a:pt x="2272269" y="2233750"/>
                </a:moveTo>
                <a:lnTo>
                  <a:pt x="4388451" y="2233750"/>
                </a:lnTo>
                <a:lnTo>
                  <a:pt x="4388451" y="4349933"/>
                </a:lnTo>
                <a:lnTo>
                  <a:pt x="2272269" y="4349933"/>
                </a:lnTo>
                <a:close/>
                <a:moveTo>
                  <a:pt x="0" y="2233750"/>
                </a:moveTo>
                <a:lnTo>
                  <a:pt x="2116182" y="2233750"/>
                </a:lnTo>
                <a:lnTo>
                  <a:pt x="2116182" y="4349933"/>
                </a:lnTo>
                <a:lnTo>
                  <a:pt x="0" y="4349933"/>
                </a:lnTo>
                <a:close/>
                <a:moveTo>
                  <a:pt x="6816802" y="0"/>
                </a:moveTo>
                <a:lnTo>
                  <a:pt x="8932985" y="0"/>
                </a:lnTo>
                <a:lnTo>
                  <a:pt x="8932985" y="2116183"/>
                </a:lnTo>
                <a:lnTo>
                  <a:pt x="6816802" y="2116183"/>
                </a:lnTo>
                <a:close/>
                <a:moveTo>
                  <a:pt x="4544535" y="0"/>
                </a:moveTo>
                <a:lnTo>
                  <a:pt x="6660718" y="0"/>
                </a:lnTo>
                <a:lnTo>
                  <a:pt x="6660718" y="2116183"/>
                </a:lnTo>
                <a:lnTo>
                  <a:pt x="4544535" y="2116183"/>
                </a:lnTo>
                <a:close/>
                <a:moveTo>
                  <a:pt x="2272267" y="0"/>
                </a:moveTo>
                <a:lnTo>
                  <a:pt x="4388450" y="0"/>
                </a:lnTo>
                <a:lnTo>
                  <a:pt x="4388450" y="2116183"/>
                </a:lnTo>
                <a:lnTo>
                  <a:pt x="2272267" y="2116183"/>
                </a:lnTo>
                <a:close/>
                <a:moveTo>
                  <a:pt x="1" y="0"/>
                </a:moveTo>
                <a:lnTo>
                  <a:pt x="2116184" y="0"/>
                </a:lnTo>
                <a:lnTo>
                  <a:pt x="2116184" y="2116183"/>
                </a:lnTo>
                <a:lnTo>
                  <a:pt x="1" y="2116183"/>
                </a:lnTo>
                <a:close/>
              </a:path>
            </a:pathLst>
          </a:custGeom>
          <a:solidFill>
            <a:schemeClr val="bg1">
              <a:lumMod val="75000"/>
            </a:schemeClr>
          </a:solidFill>
        </p:spPr>
        <p:txBody>
          <a:bodyPr wrap="square">
            <a:noAutofit/>
          </a:bodyPr>
          <a:lstStyle/>
          <a:p>
            <a:endParaRPr lang="en-GB" dirty="0"/>
          </a:p>
        </p:txBody>
      </p:sp>
    </p:spTree>
    <p:extLst>
      <p:ext uri="{BB962C8B-B14F-4D97-AF65-F5344CB8AC3E}">
        <p14:creationId xmlns:p14="http://schemas.microsoft.com/office/powerpoint/2010/main" val="3885779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755650" y="1943101"/>
            <a:ext cx="3200400" cy="2038350"/>
          </a:xfrm>
          <a:prstGeom prst="rect">
            <a:avLst/>
          </a:prstGeom>
        </p:spPr>
        <p:txBody>
          <a:bodyPr/>
          <a:lstStyle>
            <a:lvl1pPr marL="158750" indent="0" algn="ctr">
              <a:buNone/>
              <a:defRPr sz="1400">
                <a:solidFill>
                  <a:schemeClr val="bg1"/>
                </a:solidFill>
              </a:defRPr>
            </a:lvl1pPr>
          </a:lstStyle>
          <a:p>
            <a:endParaRPr lang="id-ID" dirty="0"/>
          </a:p>
        </p:txBody>
      </p:sp>
      <p:sp>
        <p:nvSpPr>
          <p:cNvPr id="12" name="Picture Placeholder 6"/>
          <p:cNvSpPr>
            <a:spLocks noGrp="1"/>
          </p:cNvSpPr>
          <p:nvPr>
            <p:ph type="pic" sz="quarter" idx="11"/>
          </p:nvPr>
        </p:nvSpPr>
        <p:spPr>
          <a:xfrm>
            <a:off x="3987800" y="1943101"/>
            <a:ext cx="3200400" cy="2038350"/>
          </a:xfrm>
          <a:prstGeom prst="rect">
            <a:avLst/>
          </a:prstGeom>
        </p:spPr>
        <p:txBody>
          <a:bodyPr/>
          <a:lstStyle>
            <a:lvl1pPr marL="158750" indent="0" algn="ctr">
              <a:buNone/>
              <a:defRPr sz="1400">
                <a:solidFill>
                  <a:schemeClr val="bg1"/>
                </a:solidFill>
              </a:defRPr>
            </a:lvl1pPr>
          </a:lstStyle>
          <a:p>
            <a:endParaRPr lang="id-ID" dirty="0"/>
          </a:p>
        </p:txBody>
      </p:sp>
      <p:sp>
        <p:nvSpPr>
          <p:cNvPr id="13" name="Picture Placeholder 6"/>
          <p:cNvSpPr>
            <a:spLocks noGrp="1"/>
          </p:cNvSpPr>
          <p:nvPr>
            <p:ph type="pic" sz="quarter" idx="12"/>
          </p:nvPr>
        </p:nvSpPr>
        <p:spPr>
          <a:xfrm>
            <a:off x="755650" y="4019550"/>
            <a:ext cx="3200400" cy="2038350"/>
          </a:xfrm>
          <a:prstGeom prst="rect">
            <a:avLst/>
          </a:prstGeom>
        </p:spPr>
        <p:txBody>
          <a:bodyPr/>
          <a:lstStyle>
            <a:lvl1pPr marL="158750" indent="0" algn="ctr">
              <a:buNone/>
              <a:defRPr sz="1400">
                <a:solidFill>
                  <a:schemeClr val="bg1"/>
                </a:solidFill>
              </a:defRPr>
            </a:lvl1pPr>
          </a:lstStyle>
          <a:p>
            <a:endParaRPr lang="id-ID" dirty="0"/>
          </a:p>
        </p:txBody>
      </p:sp>
      <p:sp>
        <p:nvSpPr>
          <p:cNvPr id="14" name="Picture Placeholder 6"/>
          <p:cNvSpPr>
            <a:spLocks noGrp="1"/>
          </p:cNvSpPr>
          <p:nvPr>
            <p:ph type="pic" sz="quarter" idx="13"/>
          </p:nvPr>
        </p:nvSpPr>
        <p:spPr>
          <a:xfrm>
            <a:off x="3987800" y="4019550"/>
            <a:ext cx="3200400" cy="2038350"/>
          </a:xfrm>
          <a:prstGeom prst="rect">
            <a:avLst/>
          </a:prstGeom>
        </p:spPr>
        <p:txBody>
          <a:bodyPr/>
          <a:lstStyle>
            <a:lvl1pPr marL="158750" indent="0" algn="ctr">
              <a:buNone/>
              <a:defRPr sz="1400">
                <a:solidFill>
                  <a:schemeClr val="bg1"/>
                </a:solidFill>
              </a:defRPr>
            </a:lvl1pPr>
          </a:lstStyle>
          <a:p>
            <a:endParaRPr lang="id-ID" dirty="0"/>
          </a:p>
        </p:txBody>
      </p:sp>
    </p:spTree>
    <p:extLst>
      <p:ext uri="{BB962C8B-B14F-4D97-AF65-F5344CB8AC3E}">
        <p14:creationId xmlns:p14="http://schemas.microsoft.com/office/powerpoint/2010/main" val="169954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7" name="Picture Placeholder 6"/>
          <p:cNvSpPr>
            <a:spLocks noGrp="1"/>
          </p:cNvSpPr>
          <p:nvPr>
            <p:ph type="pic" sz="quarter" idx="10"/>
          </p:nvPr>
        </p:nvSpPr>
        <p:spPr>
          <a:xfrm>
            <a:off x="1047751" y="1981201"/>
            <a:ext cx="1809750" cy="1803400"/>
          </a:xfrm>
          <a:prstGeom prst="rect">
            <a:avLst/>
          </a:prstGeom>
        </p:spPr>
        <p:txBody>
          <a:bodyPr/>
          <a:lstStyle>
            <a:lvl1pPr marL="158750" indent="0" algn="ctr">
              <a:buNone/>
              <a:defRPr sz="1400">
                <a:solidFill>
                  <a:schemeClr val="bg1"/>
                </a:solidFill>
              </a:defRPr>
            </a:lvl1pPr>
          </a:lstStyle>
          <a:p>
            <a:endParaRPr lang="id-ID"/>
          </a:p>
        </p:txBody>
      </p:sp>
      <p:sp>
        <p:nvSpPr>
          <p:cNvPr id="38" name="Picture Placeholder 6"/>
          <p:cNvSpPr>
            <a:spLocks noGrp="1"/>
          </p:cNvSpPr>
          <p:nvPr>
            <p:ph type="pic" sz="quarter" idx="11"/>
          </p:nvPr>
        </p:nvSpPr>
        <p:spPr>
          <a:xfrm>
            <a:off x="3835400" y="1981201"/>
            <a:ext cx="1809750" cy="1803400"/>
          </a:xfrm>
          <a:prstGeom prst="rect">
            <a:avLst/>
          </a:prstGeom>
        </p:spPr>
        <p:txBody>
          <a:bodyPr/>
          <a:lstStyle>
            <a:lvl1pPr marL="158750" indent="0" algn="ctr">
              <a:buNone/>
              <a:defRPr sz="1400">
                <a:solidFill>
                  <a:schemeClr val="bg1"/>
                </a:solidFill>
              </a:defRPr>
            </a:lvl1pPr>
          </a:lstStyle>
          <a:p>
            <a:endParaRPr lang="id-ID"/>
          </a:p>
        </p:txBody>
      </p:sp>
      <p:sp>
        <p:nvSpPr>
          <p:cNvPr id="39" name="Picture Placeholder 6"/>
          <p:cNvSpPr>
            <a:spLocks noGrp="1"/>
          </p:cNvSpPr>
          <p:nvPr>
            <p:ph type="pic" sz="quarter" idx="12"/>
          </p:nvPr>
        </p:nvSpPr>
        <p:spPr>
          <a:xfrm>
            <a:off x="6642100" y="2009776"/>
            <a:ext cx="1809750" cy="1803400"/>
          </a:xfrm>
          <a:prstGeom prst="rect">
            <a:avLst/>
          </a:prstGeom>
        </p:spPr>
        <p:txBody>
          <a:bodyPr/>
          <a:lstStyle>
            <a:lvl1pPr marL="158750" indent="0" algn="ctr">
              <a:buNone/>
              <a:defRPr sz="1400">
                <a:solidFill>
                  <a:schemeClr val="bg1"/>
                </a:solidFill>
              </a:defRPr>
            </a:lvl1pPr>
          </a:lstStyle>
          <a:p>
            <a:endParaRPr lang="id-ID"/>
          </a:p>
        </p:txBody>
      </p:sp>
      <p:sp>
        <p:nvSpPr>
          <p:cNvPr id="40" name="Picture Placeholder 6"/>
          <p:cNvSpPr>
            <a:spLocks noGrp="1"/>
          </p:cNvSpPr>
          <p:nvPr>
            <p:ph type="pic" sz="quarter" idx="13"/>
          </p:nvPr>
        </p:nvSpPr>
        <p:spPr>
          <a:xfrm>
            <a:off x="9347200" y="1981201"/>
            <a:ext cx="1809750" cy="1803400"/>
          </a:xfrm>
          <a:prstGeom prst="rect">
            <a:avLst/>
          </a:prstGeom>
        </p:spPr>
        <p:txBody>
          <a:bodyPr/>
          <a:lstStyle>
            <a:lvl1pPr marL="158750" indent="0" algn="ctr">
              <a:buNone/>
              <a:defRPr sz="1400">
                <a:solidFill>
                  <a:schemeClr val="bg1"/>
                </a:solidFill>
              </a:defRPr>
            </a:lvl1pPr>
          </a:lstStyle>
          <a:p>
            <a:endParaRPr lang="id-ID"/>
          </a:p>
        </p:txBody>
      </p:sp>
    </p:spTree>
    <p:extLst>
      <p:ext uri="{BB962C8B-B14F-4D97-AF65-F5344CB8AC3E}">
        <p14:creationId xmlns:p14="http://schemas.microsoft.com/office/powerpoint/2010/main" val="25180006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California Community Colleges – Chancellor’s Office  | 112 Colleges  |  72 Districts  |  2.6 Million Students</a:t>
            </a:r>
          </a:p>
        </p:txBody>
      </p:sp>
      <p:sp>
        <p:nvSpPr>
          <p:cNvPr id="6" name="Slide Number Placeholder 5"/>
          <p:cNvSpPr txBox="1">
            <a:spLocks/>
          </p:cNvSpPr>
          <p:nvPr userDrawn="1"/>
        </p:nvSpPr>
        <p:spPr>
          <a:xfrm>
            <a:off x="11684000" y="6629400"/>
            <a:ext cx="508001" cy="228600"/>
          </a:xfrm>
          <a:prstGeom prst="rect">
            <a:avLst/>
          </a:prstGeom>
        </p:spPr>
        <p:txBody>
          <a:bodyPr/>
          <a:lstStyle>
            <a:defPPr>
              <a:defRPr lang="en-US"/>
            </a:defPPr>
            <a:lvl1pPr marL="0" algn="l" defTabSz="914400" rtl="0" eaLnBrk="1" latinLnBrk="0" hangingPunct="1">
              <a:defRPr sz="900" kern="1200">
                <a:solidFill>
                  <a:schemeClr val="accent3">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51941-4126-4597-8895-D29A2A3BA6C5}" type="slidenum">
              <a:rPr lang="en-US" sz="900" smtClean="0"/>
              <a:pPr/>
              <a:t>‹#›</a:t>
            </a:fld>
            <a:endParaRPr lang="en-US" sz="900" dirty="0"/>
          </a:p>
        </p:txBody>
      </p:sp>
    </p:spTree>
    <p:extLst>
      <p:ext uri="{BB962C8B-B14F-4D97-AF65-F5344CB8AC3E}">
        <p14:creationId xmlns:p14="http://schemas.microsoft.com/office/powerpoint/2010/main" val="60624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4"/>
                </a:solidFill>
                <a:latin typeface="Gill Sans Ultra Bold" panose="020B0A02020104020203" pitchFamily="34" charset="77"/>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5" r:id="rId5"/>
    <p:sldLayoutId id="2147483663" r:id="rId6"/>
    <p:sldLayoutId id="2147483664" r:id="rId7"/>
    <p:sldLayoutId id="2147483665" r:id="rId8"/>
    <p:sldLayoutId id="2147483666" r:id="rId9"/>
    <p:sldLayoutId id="2147483667" r:id="rId10"/>
    <p:sldLayoutId id="2147483668" r:id="rId11"/>
  </p:sldLayoutIdLst>
  <p:hf hdr="0" ftr="0" dt="0"/>
  <p:txStyles>
    <p:titleStyle>
      <a:lvl1pPr algn="l" defTabSz="914400" rtl="0" eaLnBrk="1" latinLnBrk="0" hangingPunct="1">
        <a:lnSpc>
          <a:spcPct val="90000"/>
        </a:lnSpc>
        <a:spcBef>
          <a:spcPct val="0"/>
        </a:spcBef>
        <a:buNone/>
        <a:defRPr sz="4400" kern="1200">
          <a:solidFill>
            <a:schemeClr val="accent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www.ictdmsector.org/"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8.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7.tiff"/><Relationship Id="rId5" Type="http://schemas.openxmlformats.org/officeDocument/2006/relationships/image" Target="../media/image30.emf"/><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hyperlink" Target="http://www.ictdmsector.org/" TargetMode="External"/><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ccco.edu/About-Us/Chancellors-Office/Divisions/Workforce-and-Economic-Development/Technical-Assistance-Providers" TargetMode="External"/><Relationship Id="rId2" Type="http://schemas.openxmlformats.org/officeDocument/2006/relationships/hyperlink" Target="https://www.cord.org/stackable_credentials_toolkit_EDversion_2018.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shawlynn@gmail.com" TargetMode="External"/><Relationship Id="rId2" Type="http://schemas.openxmlformats.org/officeDocument/2006/relationships/hyperlink" Target="mailto:david.williams@solano.edu" TargetMode="Externa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hyperlink" Target="http://www.ictdmsector.org/" TargetMode="External"/><Relationship Id="rId3" Type="http://schemas.openxmlformats.org/officeDocument/2006/relationships/image" Target="../media/image5.tiff"/><Relationship Id="rId7" Type="http://schemas.openxmlformats.org/officeDocument/2006/relationships/image" Target="../media/image9.tif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tiff"/><Relationship Id="rId11" Type="http://schemas.openxmlformats.org/officeDocument/2006/relationships/image" Target="../media/image13.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6.tiff"/><Relationship Id="rId9" Type="http://schemas.openxmlformats.org/officeDocument/2006/relationships/image" Target="../media/image11.tiff"/><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8FE1-E02F-2E40-8818-0EC5DCC0A994}"/>
              </a:ext>
            </a:extLst>
          </p:cNvPr>
          <p:cNvSpPr>
            <a:spLocks noGrp="1"/>
          </p:cNvSpPr>
          <p:nvPr>
            <p:ph type="ctrTitle"/>
          </p:nvPr>
        </p:nvSpPr>
        <p:spPr/>
        <p:txBody>
          <a:bodyPr>
            <a:normAutofit fontScale="90000"/>
          </a:bodyPr>
          <a:lstStyle/>
          <a:p>
            <a:r>
              <a:rPr lang="en-US" sz="3600" dirty="0"/>
              <a:t>Curriculum Institute 2020</a:t>
            </a:r>
            <a:br>
              <a:rPr lang="en-US" dirty="0"/>
            </a:br>
            <a:br>
              <a:rPr lang="en-US" dirty="0"/>
            </a:br>
            <a:r>
              <a:rPr lang="en-US" dirty="0"/>
              <a:t>Stackable Certificates</a:t>
            </a:r>
            <a:br>
              <a:rPr lang="en-US" dirty="0"/>
            </a:br>
            <a:endParaRPr lang="en-US" sz="5000" dirty="0">
              <a:latin typeface="Palatino" pitchFamily="2" charset="77"/>
              <a:ea typeface="Palatino" pitchFamily="2" charset="77"/>
            </a:endParaRPr>
          </a:p>
        </p:txBody>
      </p:sp>
      <p:sp>
        <p:nvSpPr>
          <p:cNvPr id="3" name="Subtitle 2">
            <a:extLst>
              <a:ext uri="{FF2B5EF4-FFF2-40B4-BE49-F238E27FC236}">
                <a16:creationId xmlns:a16="http://schemas.microsoft.com/office/drawing/2014/main" id="{BAD5C9FF-9ED8-7747-A418-05561791D6FE}"/>
              </a:ext>
            </a:extLst>
          </p:cNvPr>
          <p:cNvSpPr>
            <a:spLocks noGrp="1"/>
          </p:cNvSpPr>
          <p:nvPr>
            <p:ph type="subTitle" idx="1"/>
          </p:nvPr>
        </p:nvSpPr>
        <p:spPr/>
        <p:txBody>
          <a:bodyPr/>
          <a:lstStyle/>
          <a:p>
            <a:r>
              <a:rPr lang="en-US" dirty="0"/>
              <a:t>Brandi </a:t>
            </a:r>
            <a:r>
              <a:rPr lang="en-US" dirty="0" err="1"/>
              <a:t>Asmus</a:t>
            </a:r>
            <a:r>
              <a:rPr lang="en-US" dirty="0"/>
              <a:t>, Lynn Shaw, David Williams, Steven Wright</a:t>
            </a:r>
          </a:p>
          <a:p>
            <a:r>
              <a:rPr lang="en-US" dirty="0"/>
              <a:t>Tuesday, July 7 2:45pm-4:00pm</a:t>
            </a:r>
            <a:br>
              <a:rPr lang="en-US" dirty="0"/>
            </a:br>
            <a:endParaRPr lang="en-US" dirty="0">
              <a:solidFill>
                <a:schemeClr val="tx2"/>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327145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3051941-4126-4597-8895-D29A2A3BA6C5}" type="slidenum">
              <a:rPr lang="en-US" smtClean="0"/>
              <a:pPr/>
              <a:t>10</a:t>
            </a:fld>
            <a:endParaRPr lang="en-US" dirty="0"/>
          </a:p>
        </p:txBody>
      </p:sp>
      <p:sp>
        <p:nvSpPr>
          <p:cNvPr id="9" name="Title 1"/>
          <p:cNvSpPr>
            <a:spLocks noGrp="1"/>
          </p:cNvSpPr>
          <p:nvPr>
            <p:ph type="title"/>
          </p:nvPr>
        </p:nvSpPr>
        <p:spPr>
          <a:xfrm>
            <a:off x="5138056" y="63348"/>
            <a:ext cx="5447455" cy="963259"/>
          </a:xfrm>
        </p:spPr>
        <p:txBody>
          <a:bodyPr>
            <a:normAutofit/>
          </a:bodyPr>
          <a:lstStyle/>
          <a:p>
            <a:r>
              <a:rPr lang="en-US" sz="3300" dirty="0">
                <a:solidFill>
                  <a:srgbClr val="002060"/>
                </a:solidFill>
              </a:rPr>
              <a:t>Manpower Support</a:t>
            </a:r>
            <a:endParaRPr lang="en-US" sz="2700" dirty="0">
              <a:solidFill>
                <a:srgbClr val="00206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0829" y="1026607"/>
            <a:ext cx="5724364" cy="3800978"/>
          </a:xfrm>
          <a:prstGeom prst="rect">
            <a:avLst/>
          </a:prstGeom>
        </p:spPr>
      </p:pic>
      <p:sp>
        <p:nvSpPr>
          <p:cNvPr id="3" name="TextBox 2"/>
          <p:cNvSpPr txBox="1"/>
          <p:nvPr/>
        </p:nvSpPr>
        <p:spPr>
          <a:xfrm>
            <a:off x="363583" y="459379"/>
            <a:ext cx="3886200" cy="461665"/>
          </a:xfrm>
          <a:prstGeom prst="rect">
            <a:avLst/>
          </a:prstGeom>
          <a:noFill/>
        </p:spPr>
        <p:txBody>
          <a:bodyPr wrap="square" rtlCol="0">
            <a:noAutofit/>
          </a:bodyPr>
          <a:lstStyle/>
          <a:p>
            <a:r>
              <a:rPr lang="en-US" sz="4800" baseline="30000" dirty="0">
                <a:solidFill>
                  <a:schemeClr val="bg1"/>
                </a:solidFill>
                <a:latin typeface="+mj-lt"/>
              </a:rPr>
              <a:t>Get Hired</a:t>
            </a:r>
          </a:p>
        </p:txBody>
      </p:sp>
      <p:sp>
        <p:nvSpPr>
          <p:cNvPr id="6" name="TextBox 5"/>
          <p:cNvSpPr txBox="1"/>
          <p:nvPr/>
        </p:nvSpPr>
        <p:spPr>
          <a:xfrm>
            <a:off x="211184" y="1207029"/>
            <a:ext cx="2880360" cy="3581400"/>
          </a:xfrm>
          <a:prstGeom prst="rect">
            <a:avLst/>
          </a:prstGeom>
          <a:noFill/>
        </p:spPr>
        <p:txBody>
          <a:bodyPr wrap="square" rtlCol="0">
            <a:noAutofit/>
          </a:bodyPr>
          <a:lstStyle/>
          <a:p>
            <a:r>
              <a:rPr lang="en-US" sz="3200" i="1" baseline="30000" dirty="0">
                <a:solidFill>
                  <a:schemeClr val="bg1"/>
                </a:solidFill>
              </a:rPr>
              <a:t>“Employers can confidently look at the </a:t>
            </a:r>
            <a:r>
              <a:rPr lang="en-US" sz="3200" b="1" i="1" baseline="30000" dirty="0">
                <a:solidFill>
                  <a:schemeClr val="bg1"/>
                </a:solidFill>
              </a:rPr>
              <a:t>California Community College’s Business Information Worker Work Readiness Certificate/Pathway</a:t>
            </a:r>
            <a:r>
              <a:rPr lang="en-US" sz="3200" i="1" baseline="30000" dirty="0">
                <a:solidFill>
                  <a:schemeClr val="bg1"/>
                </a:solidFill>
              </a:rPr>
              <a:t> as a tool to identify qualified  potential job candidates. This program provides the “hiring for attitude and training for skills” foundations for entry-level jobs.”</a:t>
            </a:r>
          </a:p>
          <a:p>
            <a:endParaRPr lang="en-US" sz="3200" i="1" baseline="30000" dirty="0">
              <a:solidFill>
                <a:schemeClr val="bg1"/>
              </a:solidFill>
            </a:endParaRPr>
          </a:p>
          <a:p>
            <a:r>
              <a:rPr lang="en-US" sz="3200" i="1" baseline="30000" dirty="0">
                <a:solidFill>
                  <a:schemeClr val="bg1"/>
                </a:solidFill>
              </a:rPr>
              <a:t>~ </a:t>
            </a:r>
            <a:r>
              <a:rPr lang="en-US" sz="3200" baseline="30000" dirty="0">
                <a:solidFill>
                  <a:schemeClr val="bg1"/>
                </a:solidFill>
              </a:rPr>
              <a:t>Phil Blair</a:t>
            </a:r>
          </a:p>
        </p:txBody>
      </p:sp>
      <p:sp>
        <p:nvSpPr>
          <p:cNvPr id="8" name="Footer Placeholder 1"/>
          <p:cNvSpPr>
            <a:spLocks noGrp="1"/>
          </p:cNvSpPr>
          <p:nvPr>
            <p:ph type="ftr" sz="quarter" idx="11"/>
          </p:nvPr>
        </p:nvSpPr>
        <p:spPr>
          <a:xfrm>
            <a:off x="0" y="6477000"/>
            <a:ext cx="91440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DCE2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California Community Colleges – Chancellor’s Office  | 112 Colleges  |  72 Districts  |  2.6 Million Students</a:t>
            </a:r>
            <a:endParaRPr lang="en-US" dirty="0"/>
          </a:p>
        </p:txBody>
      </p:sp>
      <p:sp>
        <p:nvSpPr>
          <p:cNvPr id="4" name="TextBox 3"/>
          <p:cNvSpPr txBox="1"/>
          <p:nvPr/>
        </p:nvSpPr>
        <p:spPr>
          <a:xfrm>
            <a:off x="6172200" y="5461337"/>
            <a:ext cx="4038392" cy="1015663"/>
          </a:xfrm>
          <a:prstGeom prst="rect">
            <a:avLst/>
          </a:prstGeom>
          <a:noFill/>
        </p:spPr>
        <p:txBody>
          <a:bodyPr wrap="square" rtlCol="0">
            <a:spAutoFit/>
          </a:bodyPr>
          <a:lstStyle/>
          <a:p>
            <a:r>
              <a:rPr lang="en-US" baseline="30000" dirty="0"/>
              <a:t>Executive Officer – </a:t>
            </a:r>
          </a:p>
          <a:p>
            <a:r>
              <a:rPr lang="en-US" baseline="30000" dirty="0"/>
              <a:t>Manpower San Diego</a:t>
            </a:r>
          </a:p>
          <a:p>
            <a:r>
              <a:rPr lang="en-US" baseline="30000" dirty="0"/>
              <a:t>Author of “Job Won” (job-</a:t>
            </a:r>
            <a:r>
              <a:rPr lang="en-US" baseline="30000" dirty="0" err="1"/>
              <a:t>won.com</a:t>
            </a:r>
            <a:r>
              <a:rPr lang="en-US" baseline="30000" dirty="0"/>
              <a:t>)</a:t>
            </a:r>
            <a:endParaRPr lang="en-US" dirty="0"/>
          </a:p>
          <a:p>
            <a:endParaRPr lang="en-US" dirty="0"/>
          </a:p>
        </p:txBody>
      </p:sp>
    </p:spTree>
    <p:extLst>
      <p:ext uri="{BB962C8B-B14F-4D97-AF65-F5344CB8AC3E}">
        <p14:creationId xmlns:p14="http://schemas.microsoft.com/office/powerpoint/2010/main" val="2427261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9625" y="276626"/>
            <a:ext cx="9885407" cy="776103"/>
          </a:xfrm>
        </p:spPr>
        <p:txBody>
          <a:bodyPr>
            <a:normAutofit fontScale="90000"/>
          </a:bodyPr>
          <a:lstStyle/>
          <a:p>
            <a:r>
              <a:rPr lang="en-US" sz="2800" dirty="0"/>
              <a:t>Collaboration of Academic Senate DIG Team </a:t>
            </a:r>
            <a:br>
              <a:rPr lang="en-US" sz="2800" dirty="0"/>
            </a:br>
            <a:r>
              <a:rPr lang="en-US" sz="2800" dirty="0"/>
              <a:t>and ICT- Sector Team</a:t>
            </a:r>
          </a:p>
        </p:txBody>
      </p:sp>
      <p:pic>
        <p:nvPicPr>
          <p:cNvPr id="5" name="Picture 4" descr="Screen Shot 2017-10-26 at 1.01.4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2097" y="1219200"/>
            <a:ext cx="8976615" cy="5638800"/>
          </a:xfrm>
          <a:prstGeom prst="rect">
            <a:avLst/>
          </a:prstGeom>
        </p:spPr>
      </p:pic>
    </p:spTree>
    <p:extLst>
      <p:ext uri="{BB962C8B-B14F-4D97-AF65-F5344CB8AC3E}">
        <p14:creationId xmlns:p14="http://schemas.microsoft.com/office/powerpoint/2010/main" val="3685276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p:txBody>
          <a:bodyPr>
            <a:noAutofit/>
          </a:bodyPr>
          <a:lstStyle/>
          <a:p>
            <a:pPr lvl="0"/>
            <a:endParaRPr lang="en-US" sz="1400" dirty="0">
              <a:solidFill>
                <a:srgbClr val="00823B"/>
              </a:solidFill>
            </a:endParaRPr>
          </a:p>
          <a:p>
            <a:pPr marL="0" indent="0">
              <a:buNone/>
            </a:pPr>
            <a:endParaRPr lang="en-US" sz="2000" b="1" dirty="0">
              <a:solidFill>
                <a:prstClr val="black"/>
              </a:solidFill>
              <a:ea typeface="ＭＳ ゴシック"/>
              <a:cs typeface="Times New Roman" panose="02020603050405020304" pitchFamily="18" charset="0"/>
            </a:endParaRPr>
          </a:p>
        </p:txBody>
      </p:sp>
      <p:pic>
        <p:nvPicPr>
          <p:cNvPr id="4" name="Picture 3" descr="Screen Shot 2015-11-10 at 1.15.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650" y="297713"/>
            <a:ext cx="8211155" cy="6542678"/>
          </a:xfrm>
          <a:prstGeom prst="rect">
            <a:avLst/>
          </a:prstGeom>
        </p:spPr>
      </p:pic>
    </p:spTree>
    <p:extLst>
      <p:ext uri="{BB962C8B-B14F-4D97-AF65-F5344CB8AC3E}">
        <p14:creationId xmlns:p14="http://schemas.microsoft.com/office/powerpoint/2010/main" val="2480121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441D0AC2-E476-6143-80DB-59BC82C1D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752" y="498230"/>
            <a:ext cx="6932668" cy="5861539"/>
          </a:xfrm>
          <a:prstGeom prst="rect">
            <a:avLst/>
          </a:prstGeom>
        </p:spPr>
      </p:pic>
      <p:sp>
        <p:nvSpPr>
          <p:cNvPr id="2" name="TextBox 1">
            <a:extLst>
              <a:ext uri="{FF2B5EF4-FFF2-40B4-BE49-F238E27FC236}">
                <a16:creationId xmlns:a16="http://schemas.microsoft.com/office/drawing/2014/main" id="{4300EB75-A98C-8647-8512-627ADE92831B}"/>
              </a:ext>
            </a:extLst>
          </p:cNvPr>
          <p:cNvSpPr txBox="1"/>
          <p:nvPr/>
        </p:nvSpPr>
        <p:spPr>
          <a:xfrm>
            <a:off x="1697331" y="1315130"/>
            <a:ext cx="2164567" cy="369332"/>
          </a:xfrm>
          <a:prstGeom prst="rect">
            <a:avLst/>
          </a:prstGeom>
          <a:noFill/>
        </p:spPr>
        <p:txBody>
          <a:bodyPr wrap="none" rtlCol="0">
            <a:spAutoFit/>
          </a:bodyPr>
          <a:lstStyle/>
          <a:p>
            <a:r>
              <a:rPr lang="en-US" dirty="0"/>
              <a:t>Industry LMI  Experts</a:t>
            </a:r>
          </a:p>
        </p:txBody>
      </p:sp>
      <p:sp>
        <p:nvSpPr>
          <p:cNvPr id="4" name="TextBox 3">
            <a:extLst>
              <a:ext uri="{FF2B5EF4-FFF2-40B4-BE49-F238E27FC236}">
                <a16:creationId xmlns:a16="http://schemas.microsoft.com/office/drawing/2014/main" id="{00720888-6062-D84F-AF14-F6659BCE7200}"/>
              </a:ext>
            </a:extLst>
          </p:cNvPr>
          <p:cNvSpPr txBox="1"/>
          <p:nvPr/>
        </p:nvSpPr>
        <p:spPr>
          <a:xfrm>
            <a:off x="480812" y="4253222"/>
            <a:ext cx="3759940" cy="1200329"/>
          </a:xfrm>
          <a:prstGeom prst="rect">
            <a:avLst/>
          </a:prstGeom>
          <a:noFill/>
        </p:spPr>
        <p:txBody>
          <a:bodyPr wrap="none" rtlCol="0">
            <a:spAutoFit/>
          </a:bodyPr>
          <a:lstStyle/>
          <a:p>
            <a:pPr fontAlgn="base"/>
            <a:r>
              <a:rPr lang="en-US" dirty="0"/>
              <a:t>Will </a:t>
            </a:r>
            <a:r>
              <a:rPr lang="en-US" dirty="0" err="1"/>
              <a:t>Markow</a:t>
            </a:r>
            <a:r>
              <a:rPr lang="en-US" dirty="0"/>
              <a:t> – </a:t>
            </a:r>
          </a:p>
          <a:p>
            <a:pPr fontAlgn="base"/>
            <a:r>
              <a:rPr lang="en-US" dirty="0"/>
              <a:t>Manager of Client Strategy - Analytics </a:t>
            </a:r>
          </a:p>
          <a:p>
            <a:pPr fontAlgn="base"/>
            <a:r>
              <a:rPr lang="en-US" dirty="0"/>
              <a:t>Burning Glass </a:t>
            </a:r>
          </a:p>
          <a:p>
            <a:endParaRPr lang="en-US" dirty="0"/>
          </a:p>
        </p:txBody>
      </p:sp>
    </p:spTree>
    <p:extLst>
      <p:ext uri="{BB962C8B-B14F-4D97-AF65-F5344CB8AC3E}">
        <p14:creationId xmlns:p14="http://schemas.microsoft.com/office/powerpoint/2010/main" val="1941731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cell phone&#10;&#10;Description automatically generated">
            <a:extLst>
              <a:ext uri="{FF2B5EF4-FFF2-40B4-BE49-F238E27FC236}">
                <a16:creationId xmlns:a16="http://schemas.microsoft.com/office/drawing/2014/main" id="{737FD417-43B9-A94F-B44B-3E6FEF42D3B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1545257" y="56707"/>
            <a:ext cx="9468538" cy="6237767"/>
          </a:xfrm>
          <a:prstGeom prst="rect">
            <a:avLst/>
          </a:prstGeom>
        </p:spPr>
      </p:pic>
    </p:spTree>
    <p:extLst>
      <p:ext uri="{BB962C8B-B14F-4D97-AF65-F5344CB8AC3E}">
        <p14:creationId xmlns:p14="http://schemas.microsoft.com/office/powerpoint/2010/main" val="1743276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nSpc>
                <a:spcPct val="90000"/>
              </a:lnSpc>
            </a:pPr>
            <a:r>
              <a:rPr lang="en-US" sz="3200">
                <a:solidFill>
                  <a:prstClr val="black"/>
                </a:solidFill>
                <a:latin typeface="Calibri"/>
                <a:ea typeface="ＭＳ ゴシック"/>
              </a:rPr>
              <a:t>Relevant IT Training Benchmarks</a:t>
            </a:r>
            <a:br>
              <a:rPr lang="en-US" sz="3200">
                <a:solidFill>
                  <a:prstClr val="black"/>
                </a:solidFill>
                <a:latin typeface="Calibri"/>
                <a:ea typeface="ＭＳ ゴシック"/>
              </a:rPr>
            </a:br>
            <a:r>
              <a:rPr lang="en-US" sz="1600">
                <a:solidFill>
                  <a:prstClr val="black"/>
                </a:solidFill>
                <a:latin typeface="Calibri"/>
                <a:ea typeface="ＭＳ ゴシック"/>
              </a:rPr>
              <a:t>Consolidated from numerous one on one interviews with industry experts</a:t>
            </a:r>
          </a:p>
        </p:txBody>
      </p:sp>
      <p:sp>
        <p:nvSpPr>
          <p:cNvPr id="3" name="Text Placeholder 2"/>
          <p:cNvSpPr>
            <a:spLocks noGrp="1"/>
          </p:cNvSpPr>
          <p:nvPr>
            <p:ph sz="half" idx="1"/>
          </p:nvPr>
        </p:nvSpPr>
        <p:spPr>
          <a:xfrm>
            <a:off x="3132488" y="1634198"/>
            <a:ext cx="6500610" cy="4351338"/>
          </a:xfrm>
        </p:spPr>
        <p:txBody>
          <a:bodyPr>
            <a:normAutofit/>
          </a:bodyPr>
          <a:lstStyle/>
          <a:p>
            <a:pPr lvl="0" rtl="0"/>
            <a:r>
              <a:rPr lang="en-US" i="0" u="none" strike="noStrike" baseline="0" dirty="0">
                <a:solidFill>
                  <a:prstClr val="black"/>
                </a:solidFill>
                <a:latin typeface="Calibri"/>
                <a:ea typeface="ＭＳ ゴシック"/>
              </a:rPr>
              <a:t>High School w/ Certification </a:t>
            </a:r>
          </a:p>
          <a:p>
            <a:pPr lvl="1"/>
            <a:r>
              <a:rPr lang="en-US" i="0" u="none" strike="noStrike" baseline="0" dirty="0">
                <a:solidFill>
                  <a:srgbClr val="0070C0"/>
                </a:solidFill>
                <a:latin typeface="Calibri"/>
                <a:ea typeface="ＭＳ ゴシック"/>
              </a:rPr>
              <a:t>CyberPatriot</a:t>
            </a:r>
            <a:r>
              <a:rPr lang="en-US" i="0" u="none" strike="noStrike" baseline="0" dirty="0">
                <a:solidFill>
                  <a:prstClr val="black"/>
                </a:solidFill>
                <a:latin typeface="Calibri"/>
                <a:ea typeface="ＭＳ ゴシック"/>
              </a:rPr>
              <a:t> and A+ </a:t>
            </a:r>
            <a:r>
              <a:rPr lang="en-US" i="0" u="none" strike="noStrike" baseline="0" dirty="0">
                <a:solidFill>
                  <a:srgbClr val="0070C0"/>
                </a:solidFill>
                <a:latin typeface="Calibri"/>
                <a:ea typeface="ＭＳ ゴシック"/>
              </a:rPr>
              <a:t>Certification</a:t>
            </a:r>
          </a:p>
          <a:p>
            <a:pPr lvl="0" rtl="0"/>
            <a:r>
              <a:rPr lang="en-US" i="0" u="none" strike="noStrike" baseline="0" dirty="0">
                <a:solidFill>
                  <a:prstClr val="black"/>
                </a:solidFill>
                <a:latin typeface="Calibri"/>
                <a:ea typeface="ＭＳ ゴシック"/>
              </a:rPr>
              <a:t>‘Recognized’ CCC credential</a:t>
            </a:r>
          </a:p>
          <a:p>
            <a:pPr lvl="0" rtl="0"/>
            <a:r>
              <a:rPr lang="en-US" b="1" i="0" u="none" strike="noStrike" baseline="0" dirty="0">
                <a:solidFill>
                  <a:srgbClr val="0000FF"/>
                </a:solidFill>
                <a:latin typeface="Calibri"/>
                <a:ea typeface="ＭＳ ゴシック"/>
              </a:rPr>
              <a:t>Specified 3</a:t>
            </a:r>
            <a:r>
              <a:rPr lang="en-US" b="1" i="0" u="none" strike="noStrike" baseline="30000" dirty="0">
                <a:solidFill>
                  <a:srgbClr val="0000FF"/>
                </a:solidFill>
                <a:latin typeface="Calibri"/>
                <a:ea typeface="ＭＳ ゴシック"/>
              </a:rPr>
              <a:t>rd</a:t>
            </a:r>
            <a:r>
              <a:rPr lang="en-US" b="1" i="0" u="none" strike="noStrike" baseline="0" dirty="0">
                <a:solidFill>
                  <a:srgbClr val="0000FF"/>
                </a:solidFill>
                <a:latin typeface="Calibri"/>
                <a:ea typeface="ＭＳ ゴシック"/>
              </a:rPr>
              <a:t> Party Certifications</a:t>
            </a:r>
          </a:p>
          <a:p>
            <a:r>
              <a:rPr lang="en-US" dirty="0">
                <a:solidFill>
                  <a:prstClr val="black"/>
                </a:solidFill>
                <a:ea typeface="ＭＳ ゴシック"/>
              </a:rPr>
              <a:t>Relatively Low demand for AA/AS</a:t>
            </a:r>
            <a:endParaRPr lang="en-US" i="0" u="none" strike="noStrike" baseline="0" dirty="0">
              <a:solidFill>
                <a:prstClr val="black"/>
              </a:solidFill>
              <a:latin typeface="Calibri"/>
              <a:ea typeface="ＭＳ ゴシック"/>
            </a:endParaRPr>
          </a:p>
          <a:p>
            <a:pPr lvl="0" rtl="0"/>
            <a:r>
              <a:rPr lang="en-US" b="1" i="0" u="none" strike="noStrike" baseline="0" dirty="0">
                <a:solidFill>
                  <a:srgbClr val="0000FF"/>
                </a:solidFill>
                <a:latin typeface="Calibri"/>
                <a:ea typeface="ＭＳ ゴシック"/>
              </a:rPr>
              <a:t>Bachelors Degree </a:t>
            </a:r>
          </a:p>
          <a:p>
            <a:pPr lvl="0" rtl="0"/>
            <a:r>
              <a:rPr lang="en-US" b="1" i="0" u="sng" strike="noStrike" baseline="0" dirty="0">
                <a:solidFill>
                  <a:srgbClr val="FF0000"/>
                </a:solidFill>
                <a:latin typeface="Calibri"/>
                <a:ea typeface="ＭＳ ゴシック"/>
              </a:rPr>
              <a:t>Ten years experience</a:t>
            </a:r>
          </a:p>
          <a:p>
            <a:pPr lvl="0" rtl="0"/>
            <a:r>
              <a:rPr lang="en-US" b="1" dirty="0">
                <a:solidFill>
                  <a:srgbClr val="0000FF"/>
                </a:solidFill>
                <a:latin typeface="Calibri"/>
                <a:ea typeface="ＭＳ ゴシック"/>
              </a:rPr>
              <a:t>Up-Skilling as incumbent</a:t>
            </a:r>
            <a:endParaRPr lang="en-US" b="1" i="0" u="none" strike="noStrike" baseline="0" dirty="0">
              <a:solidFill>
                <a:srgbClr val="0000FF"/>
              </a:solidFill>
              <a:latin typeface="Calibri"/>
              <a:ea typeface="ＭＳ ゴシック"/>
            </a:endParaRPr>
          </a:p>
        </p:txBody>
      </p:sp>
      <p:sp>
        <p:nvSpPr>
          <p:cNvPr id="5" name="Rectangle 4"/>
          <p:cNvSpPr/>
          <p:nvPr/>
        </p:nvSpPr>
        <p:spPr>
          <a:xfrm>
            <a:off x="2145864" y="5929046"/>
            <a:ext cx="8114454" cy="62855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lvl="0"/>
            <a:r>
              <a:rPr lang="en-US" sz="2400" b="1" i="1" dirty="0">
                <a:solidFill>
                  <a:srgbClr val="0000FF"/>
                </a:solidFill>
                <a:highlight>
                  <a:srgbClr val="FFFF00"/>
                </a:highlight>
                <a:ea typeface="ＭＳ ゴシック"/>
              </a:rPr>
              <a:t>Lesson: Get in the field, get started, continue to train</a:t>
            </a:r>
          </a:p>
        </p:txBody>
      </p:sp>
    </p:spTree>
    <p:extLst>
      <p:ext uri="{BB962C8B-B14F-4D97-AF65-F5344CB8AC3E}">
        <p14:creationId xmlns:p14="http://schemas.microsoft.com/office/powerpoint/2010/main" val="2560758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1" y="381000"/>
            <a:ext cx="5201949" cy="550572"/>
          </a:xfrm>
        </p:spPr>
        <p:txBody>
          <a:bodyPr>
            <a:normAutofit fontScale="90000"/>
          </a:bodyPr>
          <a:lstStyle/>
          <a:p>
            <a:r>
              <a:rPr lang="tr-TR" sz="2250" dirty="0" err="1">
                <a:solidFill>
                  <a:schemeClr val="bg1"/>
                </a:solidFill>
                <a:ea typeface="ＭＳ ゴシック"/>
              </a:rPr>
              <a:t>Workforce</a:t>
            </a:r>
            <a:r>
              <a:rPr lang="tr-TR" sz="2250" dirty="0">
                <a:solidFill>
                  <a:schemeClr val="bg1"/>
                </a:solidFill>
                <a:ea typeface="ＭＳ ゴシック"/>
              </a:rPr>
              <a:t> </a:t>
            </a:r>
            <a:r>
              <a:rPr lang="tr-TR" sz="2250" dirty="0" err="1">
                <a:solidFill>
                  <a:schemeClr val="bg1"/>
                </a:solidFill>
                <a:ea typeface="ＭＳ ゴシック"/>
              </a:rPr>
              <a:t>Demand</a:t>
            </a:r>
            <a:r>
              <a:rPr lang="tr-TR" sz="2250" dirty="0">
                <a:solidFill>
                  <a:schemeClr val="bg1"/>
                </a:solidFill>
                <a:ea typeface="ＭＳ ゴシック"/>
              </a:rPr>
              <a:t> </a:t>
            </a:r>
            <a:r>
              <a:rPr lang="tr-TR" sz="2250" dirty="0" err="1">
                <a:solidFill>
                  <a:schemeClr val="bg1"/>
                </a:solidFill>
                <a:ea typeface="ＭＳ ゴシック"/>
              </a:rPr>
              <a:t>Increasing</a:t>
            </a:r>
            <a:r>
              <a:rPr lang="tr-TR" sz="2250" dirty="0">
                <a:solidFill>
                  <a:schemeClr val="bg1"/>
                </a:solidFill>
                <a:ea typeface="ＭＳ ゴシック"/>
              </a:rPr>
              <a:t> in Size </a:t>
            </a:r>
            <a:r>
              <a:rPr lang="tr-TR" sz="2250" dirty="0" err="1">
                <a:solidFill>
                  <a:schemeClr val="bg1"/>
                </a:solidFill>
                <a:ea typeface="ＭＳ ゴシック"/>
              </a:rPr>
              <a:t>and</a:t>
            </a:r>
            <a:r>
              <a:rPr lang="tr-TR" sz="2250" dirty="0">
                <a:solidFill>
                  <a:schemeClr val="bg1"/>
                </a:solidFill>
                <a:ea typeface="ＭＳ ゴシック"/>
              </a:rPr>
              <a:t> </a:t>
            </a:r>
            <a:r>
              <a:rPr lang="tr-TR" sz="2250" dirty="0" err="1">
                <a:solidFill>
                  <a:schemeClr val="bg1"/>
                </a:solidFill>
                <a:ea typeface="ＭＳ ゴシック"/>
              </a:rPr>
              <a:t>Complexity</a:t>
            </a:r>
            <a:endParaRPr lang="tr-TR" sz="2250" dirty="0">
              <a:solidFill>
                <a:schemeClr val="bg1"/>
              </a:solidFill>
              <a:ea typeface="ＭＳ ゴシック"/>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01" t="9612" r="163" b="9248"/>
          <a:stretch/>
        </p:blipFill>
        <p:spPr>
          <a:xfrm>
            <a:off x="1069140" y="546541"/>
            <a:ext cx="9889888" cy="6312182"/>
          </a:xfrm>
          <a:prstGeom prst="rect">
            <a:avLst/>
          </a:prstGeom>
        </p:spPr>
      </p:pic>
      <p:sp>
        <p:nvSpPr>
          <p:cNvPr id="3" name="TextBox 2">
            <a:extLst>
              <a:ext uri="{FF2B5EF4-FFF2-40B4-BE49-F238E27FC236}">
                <a16:creationId xmlns:a16="http://schemas.microsoft.com/office/drawing/2014/main" id="{1A29E80A-710B-FD42-8038-D42BA93D7404}"/>
              </a:ext>
            </a:extLst>
          </p:cNvPr>
          <p:cNvSpPr txBox="1"/>
          <p:nvPr/>
        </p:nvSpPr>
        <p:spPr>
          <a:xfrm>
            <a:off x="4976037" y="94439"/>
            <a:ext cx="1346844" cy="369332"/>
          </a:xfrm>
          <a:prstGeom prst="rect">
            <a:avLst/>
          </a:prstGeom>
          <a:noFill/>
        </p:spPr>
        <p:txBody>
          <a:bodyPr wrap="none" rtlCol="0">
            <a:spAutoFit/>
          </a:bodyPr>
          <a:lstStyle/>
          <a:p>
            <a:r>
              <a:rPr lang="en-US" dirty="0"/>
              <a:t>Confusing???</a:t>
            </a:r>
          </a:p>
        </p:txBody>
      </p:sp>
    </p:spTree>
    <p:extLst>
      <p:ext uri="{BB962C8B-B14F-4D97-AF65-F5344CB8AC3E}">
        <p14:creationId xmlns:p14="http://schemas.microsoft.com/office/powerpoint/2010/main" val="2744639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1-09 at 5.16.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424" y="507016"/>
            <a:ext cx="8073734" cy="6392343"/>
          </a:xfrm>
          <a:prstGeom prst="rect">
            <a:avLst/>
          </a:prstGeom>
        </p:spPr>
      </p:pic>
      <p:sp>
        <p:nvSpPr>
          <p:cNvPr id="4" name="TextBox 3">
            <a:extLst>
              <a:ext uri="{FF2B5EF4-FFF2-40B4-BE49-F238E27FC236}">
                <a16:creationId xmlns:a16="http://schemas.microsoft.com/office/drawing/2014/main" id="{242EED36-D86E-9D44-BABE-1F2D2822ED9A}"/>
              </a:ext>
            </a:extLst>
          </p:cNvPr>
          <p:cNvSpPr txBox="1"/>
          <p:nvPr/>
        </p:nvSpPr>
        <p:spPr>
          <a:xfrm>
            <a:off x="5287926" y="137684"/>
            <a:ext cx="1348446" cy="369332"/>
          </a:xfrm>
          <a:prstGeom prst="rect">
            <a:avLst/>
          </a:prstGeom>
          <a:noFill/>
        </p:spPr>
        <p:txBody>
          <a:bodyPr wrap="none" rtlCol="0">
            <a:spAutoFit/>
          </a:bodyPr>
          <a:lstStyle/>
          <a:p>
            <a:r>
              <a:rPr lang="en-US" dirty="0"/>
              <a:t>Made simple</a:t>
            </a:r>
          </a:p>
        </p:txBody>
      </p:sp>
    </p:spTree>
    <p:extLst>
      <p:ext uri="{BB962C8B-B14F-4D97-AF65-F5344CB8AC3E}">
        <p14:creationId xmlns:p14="http://schemas.microsoft.com/office/powerpoint/2010/main" val="324833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8961" y="333573"/>
            <a:ext cx="2361864" cy="1200329"/>
          </a:xfrm>
          <a:prstGeom prst="rect">
            <a:avLst/>
          </a:prstGeom>
          <a:noFill/>
        </p:spPr>
        <p:txBody>
          <a:bodyPr wrap="none" rtlCol="0">
            <a:spAutoFit/>
          </a:bodyPr>
          <a:lstStyle/>
          <a:p>
            <a:pPr algn="r"/>
            <a:r>
              <a:rPr lang="en-GB" sz="3600" dirty="0">
                <a:solidFill>
                  <a:srgbClr val="FFC000"/>
                </a:solidFill>
                <a:latin typeface="Uni Sans Heavy CAPS" panose="00000500000000000000" pitchFamily="50" charset="0"/>
              </a:rPr>
              <a:t>35  POSTED</a:t>
            </a:r>
          </a:p>
          <a:p>
            <a:pPr algn="r"/>
            <a:r>
              <a:rPr lang="en-GB" sz="3600" dirty="0">
                <a:solidFill>
                  <a:srgbClr val="FFC000"/>
                </a:solidFill>
                <a:latin typeface="Uni Sans Heavy CAPS" panose="00000500000000000000" pitchFamily="50" charset="0"/>
              </a:rPr>
              <a:t>WEBINARS!</a:t>
            </a:r>
          </a:p>
        </p:txBody>
      </p:sp>
      <p:sp>
        <p:nvSpPr>
          <p:cNvPr id="6" name="Text Placeholder 10"/>
          <p:cNvSpPr txBox="1">
            <a:spLocks/>
          </p:cNvSpPr>
          <p:nvPr/>
        </p:nvSpPr>
        <p:spPr>
          <a:xfrm>
            <a:off x="4184034" y="513522"/>
            <a:ext cx="6982730" cy="954156"/>
          </a:xfrm>
          <a:prstGeom prst="rect">
            <a:avLst/>
          </a:prstGeom>
        </p:spPr>
        <p:txBody>
          <a:bodyPr vert="horz" lIns="91440" tIns="45720" rIns="91440" bIns="45720" rtlCol="0" anchor="t"/>
          <a:lstStyle>
            <a:defPPr>
              <a:defRPr lang="en-US"/>
            </a:defPPr>
            <a:lvl1pPr marL="0" algn="r" defTabSz="914400" rtl="0" eaLnBrk="1" latinLnBrk="0" hangingPunct="1">
              <a:defRPr sz="2400" kern="1200">
                <a:solidFill>
                  <a:schemeClr val="tx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latin typeface="Roboto" panose="02000000000000000000" pitchFamily="2" charset="0"/>
                <a:ea typeface="Roboto" panose="02000000000000000000" pitchFamily="2" charset="0"/>
                <a:cs typeface="Roboto" panose="02000000000000000000" pitchFamily="2" charset="0"/>
              </a:rPr>
              <a:t>Watch these and more at </a:t>
            </a:r>
            <a:r>
              <a:rPr lang="en-US" sz="1600" b="1" dirty="0">
                <a:latin typeface="Roboto" panose="02000000000000000000" pitchFamily="2" charset="0"/>
                <a:ea typeface="Roboto" panose="02000000000000000000" pitchFamily="2" charset="0"/>
                <a:cs typeface="Roboto" panose="02000000000000000000" pitchFamily="2" charset="0"/>
                <a:hlinkClick r:id="rId2"/>
              </a:rPr>
              <a:t>www.ictdmsector.org</a:t>
            </a:r>
            <a:endParaRPr lang="en-US" sz="1600" b="1" dirty="0">
              <a:latin typeface="Roboto" panose="02000000000000000000" pitchFamily="2" charset="0"/>
              <a:ea typeface="Roboto" panose="02000000000000000000" pitchFamily="2" charset="0"/>
              <a:cs typeface="Roboto" panose="02000000000000000000" pitchFamily="2" charset="0"/>
            </a:endParaRPr>
          </a:p>
          <a:p>
            <a:pPr algn="l"/>
            <a:endParaRPr lang="en-US" sz="1600" b="1" dirty="0">
              <a:latin typeface="Roboto" panose="02000000000000000000" pitchFamily="2" charset="0"/>
              <a:ea typeface="Roboto" panose="02000000000000000000" pitchFamily="2" charset="0"/>
              <a:cs typeface="Roboto" panose="02000000000000000000" pitchFamily="2" charset="0"/>
            </a:endParaRPr>
          </a:p>
          <a:p>
            <a:pPr algn="l"/>
            <a:r>
              <a:rPr lang="en-US" sz="1600" b="1" dirty="0">
                <a:latin typeface="Roboto" panose="02000000000000000000" pitchFamily="2" charset="0"/>
                <a:ea typeface="Roboto" panose="02000000000000000000" pitchFamily="2" charset="0"/>
                <a:cs typeface="Roboto" panose="02000000000000000000" pitchFamily="2" charset="0"/>
              </a:rPr>
              <a:t>Here are some of our Top Webinars of the year:</a:t>
            </a:r>
          </a:p>
          <a:p>
            <a:pPr algn="l"/>
            <a:endParaRPr lang="en-GB" sz="1600" b="1" dirty="0">
              <a:latin typeface="Roboto" panose="02000000000000000000" pitchFamily="2" charset="0"/>
              <a:ea typeface="Roboto" panose="02000000000000000000" pitchFamily="2" charset="0"/>
              <a:cs typeface="Roboto" panose="02000000000000000000" pitchFamily="2" charset="0"/>
            </a:endParaRPr>
          </a:p>
        </p:txBody>
      </p:sp>
      <p:cxnSp>
        <p:nvCxnSpPr>
          <p:cNvPr id="7" name="Straight Connector 6"/>
          <p:cNvCxnSpPr/>
          <p:nvPr/>
        </p:nvCxnSpPr>
        <p:spPr>
          <a:xfrm>
            <a:off x="3981462" y="513522"/>
            <a:ext cx="0" cy="954156"/>
          </a:xfrm>
          <a:prstGeom prst="line">
            <a:avLst/>
          </a:prstGeom>
          <a:ln>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2C6B12-3FF9-F749-B03F-F38E28DBBAF1}"/>
              </a:ext>
            </a:extLst>
          </p:cNvPr>
          <p:cNvSpPr txBox="1"/>
          <p:nvPr/>
        </p:nvSpPr>
        <p:spPr>
          <a:xfrm>
            <a:off x="772996" y="2259620"/>
            <a:ext cx="5590243" cy="600164"/>
          </a:xfrm>
          <a:prstGeom prst="rect">
            <a:avLst/>
          </a:prstGeom>
          <a:noFill/>
        </p:spPr>
        <p:txBody>
          <a:bodyPr wrap="square" rtlCol="0">
            <a:spAutoFit/>
          </a:bodyPr>
          <a:lstStyle/>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Cloudification of the IT Model Curriculum</a:t>
            </a:r>
          </a:p>
          <a:p>
            <a:endParaRPr lang="en-US" sz="500" dirty="0">
              <a:solidFill>
                <a:srgbClr val="434345"/>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Completing a 4-Year Degree in Cybersecurity Through the CCCs</a:t>
            </a:r>
          </a:p>
        </p:txBody>
      </p:sp>
      <p:pic>
        <p:nvPicPr>
          <p:cNvPr id="9" name="Picture 8">
            <a:extLst>
              <a:ext uri="{FF2B5EF4-FFF2-40B4-BE49-F238E27FC236}">
                <a16:creationId xmlns:a16="http://schemas.microsoft.com/office/drawing/2014/main" id="{CC1175C0-C46A-B940-83EC-B1167AB97045}"/>
              </a:ext>
            </a:extLst>
          </p:cNvPr>
          <p:cNvPicPr>
            <a:picLocks noChangeAspect="1"/>
          </p:cNvPicPr>
          <p:nvPr/>
        </p:nvPicPr>
        <p:blipFill>
          <a:blip r:embed="rId3"/>
          <a:stretch>
            <a:fillRect/>
          </a:stretch>
        </p:blipFill>
        <p:spPr>
          <a:xfrm>
            <a:off x="9321181" y="2803712"/>
            <a:ext cx="2642219" cy="5810677"/>
          </a:xfrm>
          <a:prstGeom prst="rect">
            <a:avLst/>
          </a:prstGeom>
        </p:spPr>
      </p:pic>
      <p:sp>
        <p:nvSpPr>
          <p:cNvPr id="10" name="Rectangle 10">
            <a:extLst>
              <a:ext uri="{FF2B5EF4-FFF2-40B4-BE49-F238E27FC236}">
                <a16:creationId xmlns:a16="http://schemas.microsoft.com/office/drawing/2014/main" id="{089C6995-7EBF-1442-94C3-D984F18FDC91}"/>
              </a:ext>
            </a:extLst>
          </p:cNvPr>
          <p:cNvSpPr>
            <a:spLocks/>
          </p:cNvSpPr>
          <p:nvPr/>
        </p:nvSpPr>
        <p:spPr bwMode="auto">
          <a:xfrm>
            <a:off x="885704" y="1959193"/>
            <a:ext cx="5590245" cy="248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b="1" dirty="0">
                <a:solidFill>
                  <a:schemeClr val="accent2">
                    <a:lumMod val="75000"/>
                  </a:schemeClr>
                </a:solidFill>
                <a:latin typeface="Glacial Indifference" pitchFamily="2" charset="0"/>
                <a:ea typeface="Roboto" panose="02000000000000000000" pitchFamily="2" charset="0"/>
                <a:cs typeface="Roboto" panose="02000000000000000000" pitchFamily="2" charset="0"/>
                <a:sym typeface="Open Sans" charset="0"/>
              </a:rPr>
              <a:t>IT/CYBERSECURITY</a:t>
            </a:r>
            <a:endParaRPr lang="en-US" sz="2000" b="1" dirty="0">
              <a:solidFill>
                <a:schemeClr val="accent2">
                  <a:lumMod val="75000"/>
                </a:schemeClr>
              </a:solidFill>
              <a:latin typeface="Glacial Indifference" pitchFamily="2" charset="0"/>
              <a:ea typeface="Open Sans Light" charset="0"/>
              <a:cs typeface="Open Sans Light" charset="0"/>
              <a:sym typeface="Open Sans Light" charset="0"/>
            </a:endParaRPr>
          </a:p>
        </p:txBody>
      </p:sp>
      <p:sp>
        <p:nvSpPr>
          <p:cNvPr id="8" name="Rectangle 10">
            <a:extLst>
              <a:ext uri="{FF2B5EF4-FFF2-40B4-BE49-F238E27FC236}">
                <a16:creationId xmlns:a16="http://schemas.microsoft.com/office/drawing/2014/main" id="{28658DE2-84A3-5C4A-A419-7B0A4FEFE34E}"/>
              </a:ext>
            </a:extLst>
          </p:cNvPr>
          <p:cNvSpPr>
            <a:spLocks/>
          </p:cNvSpPr>
          <p:nvPr/>
        </p:nvSpPr>
        <p:spPr bwMode="auto">
          <a:xfrm>
            <a:off x="833666" y="5584657"/>
            <a:ext cx="5590245" cy="248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b="1" dirty="0">
                <a:solidFill>
                  <a:schemeClr val="accent2">
                    <a:lumMod val="75000"/>
                  </a:schemeClr>
                </a:solidFill>
                <a:latin typeface="Glacial Indifference" pitchFamily="2" charset="0"/>
                <a:ea typeface="Roboto" panose="02000000000000000000" pitchFamily="2" charset="0"/>
                <a:cs typeface="Roboto" panose="02000000000000000000" pitchFamily="2" charset="0"/>
                <a:sym typeface="Open Sans" charset="0"/>
              </a:rPr>
              <a:t>ICT GENERAL</a:t>
            </a:r>
            <a:endParaRPr lang="en-US" sz="2000" b="1" dirty="0">
              <a:solidFill>
                <a:schemeClr val="accent2">
                  <a:lumMod val="75000"/>
                </a:schemeClr>
              </a:solidFill>
              <a:latin typeface="Glacial Indifference" pitchFamily="2" charset="0"/>
              <a:ea typeface="Open Sans Light" charset="0"/>
              <a:cs typeface="Open Sans Light" charset="0"/>
              <a:sym typeface="Open Sans Light" charset="0"/>
            </a:endParaRPr>
          </a:p>
        </p:txBody>
      </p:sp>
      <p:sp>
        <p:nvSpPr>
          <p:cNvPr id="11" name="Rectangle 10">
            <a:extLst>
              <a:ext uri="{FF2B5EF4-FFF2-40B4-BE49-F238E27FC236}">
                <a16:creationId xmlns:a16="http://schemas.microsoft.com/office/drawing/2014/main" id="{33AE12A4-E3C5-B147-B960-4EC38AA1E293}"/>
              </a:ext>
            </a:extLst>
          </p:cNvPr>
          <p:cNvSpPr>
            <a:spLocks/>
          </p:cNvSpPr>
          <p:nvPr/>
        </p:nvSpPr>
        <p:spPr bwMode="auto">
          <a:xfrm>
            <a:off x="885704" y="3180214"/>
            <a:ext cx="5590245" cy="248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b="1" dirty="0">
                <a:solidFill>
                  <a:schemeClr val="accent2">
                    <a:lumMod val="75000"/>
                  </a:schemeClr>
                </a:solidFill>
                <a:latin typeface="Glacial Indifference" pitchFamily="2" charset="0"/>
                <a:ea typeface="Roboto" panose="02000000000000000000" pitchFamily="2" charset="0"/>
                <a:cs typeface="Roboto" panose="02000000000000000000" pitchFamily="2" charset="0"/>
                <a:sym typeface="Open Sans" charset="0"/>
              </a:rPr>
              <a:t>BUSINESS APPLICATIONS</a:t>
            </a:r>
            <a:endParaRPr lang="en-US" sz="2000" b="1" dirty="0">
              <a:solidFill>
                <a:schemeClr val="accent2">
                  <a:lumMod val="75000"/>
                </a:schemeClr>
              </a:solidFill>
              <a:latin typeface="Glacial Indifference" pitchFamily="2" charset="0"/>
              <a:ea typeface="Open Sans Light" charset="0"/>
              <a:cs typeface="Open Sans Light" charset="0"/>
              <a:sym typeface="Open Sans Light" charset="0"/>
            </a:endParaRPr>
          </a:p>
        </p:txBody>
      </p:sp>
      <p:sp>
        <p:nvSpPr>
          <p:cNvPr id="12" name="Rectangle 10">
            <a:extLst>
              <a:ext uri="{FF2B5EF4-FFF2-40B4-BE49-F238E27FC236}">
                <a16:creationId xmlns:a16="http://schemas.microsoft.com/office/drawing/2014/main" id="{F2D8AD50-605D-1545-9177-5BB83FE367FE}"/>
              </a:ext>
            </a:extLst>
          </p:cNvPr>
          <p:cNvSpPr>
            <a:spLocks/>
          </p:cNvSpPr>
          <p:nvPr/>
        </p:nvSpPr>
        <p:spPr bwMode="auto">
          <a:xfrm>
            <a:off x="6475948" y="1970644"/>
            <a:ext cx="5590245" cy="248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b="1" dirty="0">
                <a:solidFill>
                  <a:schemeClr val="accent2">
                    <a:lumMod val="75000"/>
                  </a:schemeClr>
                </a:solidFill>
                <a:latin typeface="Glacial Indifference" pitchFamily="2" charset="0"/>
                <a:ea typeface="Roboto" panose="02000000000000000000" pitchFamily="2" charset="0"/>
                <a:cs typeface="Roboto" panose="02000000000000000000" pitchFamily="2" charset="0"/>
                <a:sym typeface="Open Sans" charset="0"/>
              </a:rPr>
              <a:t>DIGITAL MEDIA/ENTERTAINMENT</a:t>
            </a:r>
            <a:endParaRPr lang="en-US" sz="2000" b="1" dirty="0">
              <a:solidFill>
                <a:schemeClr val="accent2">
                  <a:lumMod val="75000"/>
                </a:schemeClr>
              </a:solidFill>
              <a:latin typeface="Glacial Indifference" pitchFamily="2" charset="0"/>
              <a:ea typeface="Open Sans Light" charset="0"/>
              <a:cs typeface="Open Sans Light" charset="0"/>
              <a:sym typeface="Open Sans Light" charset="0"/>
            </a:endParaRPr>
          </a:p>
        </p:txBody>
      </p:sp>
      <p:sp>
        <p:nvSpPr>
          <p:cNvPr id="13" name="Rectangle 10">
            <a:extLst>
              <a:ext uri="{FF2B5EF4-FFF2-40B4-BE49-F238E27FC236}">
                <a16:creationId xmlns:a16="http://schemas.microsoft.com/office/drawing/2014/main" id="{A60F9D98-3E7D-4143-A3AD-EA6850B8EC9B}"/>
              </a:ext>
            </a:extLst>
          </p:cNvPr>
          <p:cNvSpPr>
            <a:spLocks/>
          </p:cNvSpPr>
          <p:nvPr/>
        </p:nvSpPr>
        <p:spPr bwMode="auto">
          <a:xfrm>
            <a:off x="885703" y="4373496"/>
            <a:ext cx="5590245" cy="248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b="1" dirty="0">
                <a:solidFill>
                  <a:schemeClr val="accent2">
                    <a:lumMod val="75000"/>
                  </a:schemeClr>
                </a:solidFill>
                <a:latin typeface="Glacial Indifference" pitchFamily="2" charset="0"/>
                <a:ea typeface="Roboto" panose="02000000000000000000" pitchFamily="2" charset="0"/>
                <a:cs typeface="Roboto" panose="02000000000000000000" pitchFamily="2" charset="0"/>
                <a:sym typeface="Open Sans" charset="0"/>
              </a:rPr>
              <a:t>VIRTUAL LABS</a:t>
            </a:r>
            <a:endParaRPr lang="en-US" sz="2000" b="1" dirty="0">
              <a:solidFill>
                <a:schemeClr val="accent2">
                  <a:lumMod val="75000"/>
                </a:schemeClr>
              </a:solidFill>
              <a:latin typeface="Glacial Indifference" pitchFamily="2" charset="0"/>
              <a:ea typeface="Open Sans Light" charset="0"/>
              <a:cs typeface="Open Sans Light" charset="0"/>
              <a:sym typeface="Open Sans Light" charset="0"/>
            </a:endParaRPr>
          </a:p>
        </p:txBody>
      </p:sp>
      <p:sp>
        <p:nvSpPr>
          <p:cNvPr id="14" name="TextBox 13">
            <a:extLst>
              <a:ext uri="{FF2B5EF4-FFF2-40B4-BE49-F238E27FC236}">
                <a16:creationId xmlns:a16="http://schemas.microsoft.com/office/drawing/2014/main" id="{A9774831-AD0A-E443-8152-0E52C0DDCEB3}"/>
              </a:ext>
            </a:extLst>
          </p:cNvPr>
          <p:cNvSpPr txBox="1"/>
          <p:nvPr/>
        </p:nvSpPr>
        <p:spPr>
          <a:xfrm>
            <a:off x="783342" y="3471426"/>
            <a:ext cx="8333510" cy="600164"/>
          </a:xfrm>
          <a:prstGeom prst="rect">
            <a:avLst/>
          </a:prstGeom>
          <a:noFill/>
        </p:spPr>
        <p:txBody>
          <a:bodyPr wrap="square" rtlCol="0">
            <a:spAutoFit/>
          </a:bodyPr>
          <a:lstStyle/>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BIW Dual Enrollment at Cerro Coso College</a:t>
            </a:r>
          </a:p>
          <a:p>
            <a:endParaRPr lang="en-US" sz="500" dirty="0">
              <a:solidFill>
                <a:srgbClr val="434345"/>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BIW Cross-Disciplinary Certificates at College of the Desert</a:t>
            </a:r>
          </a:p>
        </p:txBody>
      </p:sp>
      <p:sp>
        <p:nvSpPr>
          <p:cNvPr id="15" name="TextBox 14">
            <a:extLst>
              <a:ext uri="{FF2B5EF4-FFF2-40B4-BE49-F238E27FC236}">
                <a16:creationId xmlns:a16="http://schemas.microsoft.com/office/drawing/2014/main" id="{502A7661-9B8A-D94C-A726-9273CF54AFE7}"/>
              </a:ext>
            </a:extLst>
          </p:cNvPr>
          <p:cNvSpPr txBox="1"/>
          <p:nvPr/>
        </p:nvSpPr>
        <p:spPr>
          <a:xfrm>
            <a:off x="6423911" y="2286024"/>
            <a:ext cx="8333510" cy="307777"/>
          </a:xfrm>
          <a:prstGeom prst="rect">
            <a:avLst/>
          </a:prstGeom>
          <a:noFill/>
        </p:spPr>
        <p:txBody>
          <a:bodyPr wrap="square" rtlCol="0">
            <a:spAutoFit/>
          </a:bodyPr>
          <a:lstStyle/>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Skills in Demand for Creative/Digital Professionals</a:t>
            </a:r>
          </a:p>
        </p:txBody>
      </p:sp>
      <p:sp>
        <p:nvSpPr>
          <p:cNvPr id="16" name="TextBox 15">
            <a:extLst>
              <a:ext uri="{FF2B5EF4-FFF2-40B4-BE49-F238E27FC236}">
                <a16:creationId xmlns:a16="http://schemas.microsoft.com/office/drawing/2014/main" id="{3743487B-2FB4-EF4C-8420-ABF99C7BF496}"/>
              </a:ext>
            </a:extLst>
          </p:cNvPr>
          <p:cNvSpPr txBox="1"/>
          <p:nvPr/>
        </p:nvSpPr>
        <p:spPr>
          <a:xfrm>
            <a:off x="783342" y="4684912"/>
            <a:ext cx="8333510" cy="600164"/>
          </a:xfrm>
          <a:prstGeom prst="rect">
            <a:avLst/>
          </a:prstGeom>
          <a:noFill/>
        </p:spPr>
        <p:txBody>
          <a:bodyPr wrap="square" rtlCol="0">
            <a:spAutoFit/>
          </a:bodyPr>
          <a:lstStyle/>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NETLAB+ Updates &amp; Cybersecurity Summer Camps &amp; Competitions</a:t>
            </a:r>
          </a:p>
          <a:p>
            <a:endParaRPr lang="en-US" sz="500" dirty="0">
              <a:solidFill>
                <a:srgbClr val="434345"/>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Practice Labs in the South Central Coast Region</a:t>
            </a:r>
          </a:p>
        </p:txBody>
      </p:sp>
      <p:sp>
        <p:nvSpPr>
          <p:cNvPr id="17" name="TextBox 16">
            <a:extLst>
              <a:ext uri="{FF2B5EF4-FFF2-40B4-BE49-F238E27FC236}">
                <a16:creationId xmlns:a16="http://schemas.microsoft.com/office/drawing/2014/main" id="{531E4D4E-DC55-744D-9685-52BC215F0429}"/>
              </a:ext>
            </a:extLst>
          </p:cNvPr>
          <p:cNvSpPr txBox="1"/>
          <p:nvPr/>
        </p:nvSpPr>
        <p:spPr>
          <a:xfrm>
            <a:off x="772996" y="5867400"/>
            <a:ext cx="8333510" cy="600164"/>
          </a:xfrm>
          <a:prstGeom prst="rect">
            <a:avLst/>
          </a:prstGeom>
          <a:noFill/>
        </p:spPr>
        <p:txBody>
          <a:bodyPr wrap="square" rtlCol="0">
            <a:spAutoFit/>
          </a:bodyPr>
          <a:lstStyle/>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Exploring the ICT Disciplines: Helping Students Decide Which ICT Career is for Them</a:t>
            </a:r>
          </a:p>
          <a:p>
            <a:endParaRPr lang="en-US" sz="500" dirty="0">
              <a:solidFill>
                <a:srgbClr val="434345"/>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itchFamily="2" charset="2"/>
              <a:buChar char="§"/>
            </a:pPr>
            <a:r>
              <a:rPr lang="en-US" sz="1400" dirty="0">
                <a:solidFill>
                  <a:srgbClr val="434345"/>
                </a:solidFill>
                <a:latin typeface="Roboto Light" panose="02000000000000000000" pitchFamily="2" charset="0"/>
                <a:ea typeface="Roboto Light" panose="02000000000000000000" pitchFamily="2" charset="0"/>
                <a:cs typeface="Roboto Light" panose="02000000000000000000" pitchFamily="2" charset="0"/>
              </a:rPr>
              <a:t>Boosting Hispanic Student Success in ICT</a:t>
            </a:r>
          </a:p>
        </p:txBody>
      </p:sp>
    </p:spTree>
    <p:extLst>
      <p:ext uri="{BB962C8B-B14F-4D97-AF65-F5344CB8AC3E}">
        <p14:creationId xmlns:p14="http://schemas.microsoft.com/office/powerpoint/2010/main" val="497482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11651093" y="320418"/>
            <a:ext cx="15709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dirty="0">
                <a:solidFill>
                  <a:schemeClr val="bg1"/>
                </a:solidFill>
                <a:latin typeface="Source Sans Pro Semibold" panose="020B0603030403020204" pitchFamily="34" charset="0"/>
                <a:ea typeface="Open Sans Bold" charset="0"/>
                <a:cs typeface="Open Sans Bold" charset="0"/>
                <a:sym typeface="Open Sans Bold" charset="0"/>
              </a:rPr>
              <a:t>11</a:t>
            </a:r>
          </a:p>
        </p:txBody>
      </p:sp>
      <p:sp>
        <p:nvSpPr>
          <p:cNvPr id="21507" name="Rectangle 3"/>
          <p:cNvSpPr>
            <a:spLocks/>
          </p:cNvSpPr>
          <p:nvPr/>
        </p:nvSpPr>
        <p:spPr bwMode="auto">
          <a:xfrm>
            <a:off x="4483224" y="3655058"/>
            <a:ext cx="2053796" cy="24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dirty="0">
                <a:solidFill>
                  <a:srgbClr val="CA8D03"/>
                </a:solidFill>
                <a:latin typeface="Uni Sans Heavy CAPS" panose="00000500000000000000" pitchFamily="50" charset="0"/>
                <a:cs typeface="Calibri Bold" panose="020F0702030404030204" pitchFamily="34" charset="0"/>
                <a:sym typeface="Calibri Bold" panose="020F0702030404030204" pitchFamily="34" charset="0"/>
              </a:rPr>
              <a:t>RICKI MEYER</a:t>
            </a:r>
          </a:p>
        </p:txBody>
      </p:sp>
      <p:sp>
        <p:nvSpPr>
          <p:cNvPr id="21508" name="Rectangle 4"/>
          <p:cNvSpPr>
            <a:spLocks/>
          </p:cNvSpPr>
          <p:nvPr/>
        </p:nvSpPr>
        <p:spPr bwMode="auto">
          <a:xfrm>
            <a:off x="1047750" y="4292737"/>
            <a:ext cx="1809750" cy="1532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br>
              <a:rPr lang="en-US" dirty="0"/>
            </a:br>
            <a:endParaRPr lang="en-US" dirty="0">
              <a:latin typeface="Source Sans Pro" panose="020B0503030403020204" pitchFamily="34" charset="0"/>
              <a:cs typeface="Calibri" panose="020F0502020204030204" pitchFamily="34" charset="0"/>
              <a:sym typeface="Calibri" panose="020F0502020204030204" pitchFamily="34" charset="0"/>
            </a:endParaRPr>
          </a:p>
        </p:txBody>
      </p:sp>
      <p:sp>
        <p:nvSpPr>
          <p:cNvPr id="21509" name="Rectangle 5"/>
          <p:cNvSpPr>
            <a:spLocks/>
          </p:cNvSpPr>
          <p:nvPr/>
        </p:nvSpPr>
        <p:spPr bwMode="auto">
          <a:xfrm>
            <a:off x="1054100" y="5910596"/>
            <a:ext cx="1797050" cy="50800"/>
          </a:xfrm>
          <a:prstGeom prst="rect">
            <a:avLst/>
          </a:prstGeom>
          <a:solidFill>
            <a:schemeClr val="accent6">
              <a:lumMod val="60000"/>
              <a:lumOff val="40000"/>
            </a:schemeClr>
          </a:solidFill>
          <a:ln w="25400" cap="flat">
            <a:noFill/>
            <a:prstDash val="solid"/>
            <a:miter lim="800000"/>
            <a:headEnd type="none" w="med" len="med"/>
            <a:tailEnd type="none" w="med" len="med"/>
          </a:ln>
        </p:spPr>
        <p:txBody>
          <a:bodyPr lIns="0" tIns="0" rIns="0" bIns="0"/>
          <a:lstStyle/>
          <a:p>
            <a:endParaRPr lang="id-ID" sz="900" dirty="0">
              <a:latin typeface="Source Sans Pro" panose="020B0503030403020204" pitchFamily="34" charset="0"/>
            </a:endParaRPr>
          </a:p>
        </p:txBody>
      </p:sp>
      <p:sp>
        <p:nvSpPr>
          <p:cNvPr id="21514" name="Rectangle 10"/>
          <p:cNvSpPr>
            <a:spLocks/>
          </p:cNvSpPr>
          <p:nvPr/>
        </p:nvSpPr>
        <p:spPr bwMode="auto">
          <a:xfrm>
            <a:off x="1047749" y="3666633"/>
            <a:ext cx="2498297" cy="24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dirty="0">
                <a:solidFill>
                  <a:srgbClr val="CA8D03"/>
                </a:solidFill>
                <a:latin typeface="Uni Sans Heavy CAPS" panose="00000500000000000000" pitchFamily="50" charset="0"/>
                <a:cs typeface="Calibri Bold" panose="020F0702030404030204" pitchFamily="34" charset="0"/>
                <a:sym typeface="Calibri Bold" panose="020F0702030404030204" pitchFamily="34" charset="0"/>
              </a:rPr>
              <a:t>MARA  LOCKOWANDT</a:t>
            </a:r>
          </a:p>
        </p:txBody>
      </p:sp>
      <p:sp>
        <p:nvSpPr>
          <p:cNvPr id="21515" name="Rectangle 11"/>
          <p:cNvSpPr>
            <a:spLocks/>
          </p:cNvSpPr>
          <p:nvPr/>
        </p:nvSpPr>
        <p:spPr bwMode="auto">
          <a:xfrm>
            <a:off x="1054100" y="3964932"/>
            <a:ext cx="2962315" cy="693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000" dirty="0">
                <a:latin typeface="Roboto Light" panose="02000000000000000000" pitchFamily="2" charset="0"/>
                <a:ea typeface="Roboto Light" panose="02000000000000000000" pitchFamily="2" charset="0"/>
                <a:cs typeface="Roboto Light" panose="02000000000000000000" pitchFamily="2" charset="0"/>
              </a:rPr>
              <a:t>Senior Program Manager, Economic Advancement Strategies, Jobs for the Future</a:t>
            </a:r>
            <a:endParaRPr lang="en-US" sz="1000" dirty="0">
              <a:solidFill>
                <a:srgbClr val="A6A6A6"/>
              </a:solidFill>
              <a:latin typeface="Roboto Light" panose="02000000000000000000" pitchFamily="2" charset="0"/>
              <a:ea typeface="Roboto Light" panose="02000000000000000000" pitchFamily="2" charset="0"/>
              <a:cs typeface="Roboto Light" panose="02000000000000000000" pitchFamily="2" charset="0"/>
              <a:sym typeface="Calibri" panose="020F0502020204030204" pitchFamily="34" charset="0"/>
            </a:endParaRPr>
          </a:p>
          <a:p>
            <a:r>
              <a:rPr lang="en-US" sz="1000" dirty="0">
                <a:solidFill>
                  <a:srgbClr val="464646"/>
                </a:solidFill>
                <a:latin typeface="Roboto Light" panose="02000000000000000000" pitchFamily="2" charset="0"/>
                <a:ea typeface="Roboto Light" panose="02000000000000000000" pitchFamily="2" charset="0"/>
                <a:cs typeface="Roboto Light" panose="02000000000000000000" pitchFamily="2" charset="0"/>
              </a:rPr>
              <a:t>.</a:t>
            </a:r>
          </a:p>
          <a:p>
            <a:endParaRPr lang="en-US" sz="1000" dirty="0">
              <a:solidFill>
                <a:srgbClr val="464646"/>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1516" name="Rectangle 12"/>
          <p:cNvSpPr>
            <a:spLocks/>
          </p:cNvSpPr>
          <p:nvPr/>
        </p:nvSpPr>
        <p:spPr bwMode="auto">
          <a:xfrm>
            <a:off x="4481413" y="5910596"/>
            <a:ext cx="1797050" cy="50800"/>
          </a:xfrm>
          <a:prstGeom prst="rect">
            <a:avLst/>
          </a:prstGeom>
          <a:solidFill>
            <a:schemeClr val="accent6">
              <a:lumMod val="60000"/>
              <a:lumOff val="40000"/>
            </a:schemeClr>
          </a:solidFill>
          <a:ln w="25400" cap="flat">
            <a:noFill/>
            <a:prstDash val="solid"/>
            <a:miter lim="800000"/>
            <a:headEnd type="none" w="med" len="med"/>
            <a:tailEnd type="none" w="med" len="med"/>
          </a:ln>
        </p:spPr>
        <p:txBody>
          <a:bodyPr lIns="0" tIns="0" rIns="0" bIns="0"/>
          <a:lstStyle/>
          <a:p>
            <a:endParaRPr lang="id-ID" sz="900" dirty="0">
              <a:latin typeface="Source Sans Pro" panose="020B0503030403020204" pitchFamily="34" charset="0"/>
            </a:endParaRPr>
          </a:p>
        </p:txBody>
      </p:sp>
      <p:sp>
        <p:nvSpPr>
          <p:cNvPr id="21536" name="Rectangle 32"/>
          <p:cNvSpPr>
            <a:spLocks/>
          </p:cNvSpPr>
          <p:nvPr/>
        </p:nvSpPr>
        <p:spPr bwMode="auto">
          <a:xfrm>
            <a:off x="768350" y="545813"/>
            <a:ext cx="489557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3800" b="1" dirty="0">
                <a:solidFill>
                  <a:schemeClr val="accent2"/>
                </a:solidFill>
                <a:latin typeface="Glacial Indifference" pitchFamily="2" charset="0"/>
                <a:ea typeface="Helvetica Neue Medium" charset="0"/>
                <a:cs typeface="Helvetica Neue Medium" charset="0"/>
                <a:sym typeface="Helvetica Neue Medium" charset="0"/>
              </a:rPr>
              <a:t>WEBINAR PRESENTERS</a:t>
            </a:r>
          </a:p>
        </p:txBody>
      </p:sp>
      <p:pic>
        <p:nvPicPr>
          <p:cNvPr id="21" name="Picture 20">
            <a:extLst>
              <a:ext uri="{FF2B5EF4-FFF2-40B4-BE49-F238E27FC236}">
                <a16:creationId xmlns:a16="http://schemas.microsoft.com/office/drawing/2014/main" id="{52401EEB-DB49-C348-A434-705614CE7133}"/>
              </a:ext>
            </a:extLst>
          </p:cNvPr>
          <p:cNvPicPr>
            <a:picLocks noChangeAspect="1"/>
          </p:cNvPicPr>
          <p:nvPr/>
        </p:nvPicPr>
        <p:blipFill>
          <a:blip r:embed="rId2"/>
          <a:stretch>
            <a:fillRect/>
          </a:stretch>
        </p:blipFill>
        <p:spPr>
          <a:xfrm>
            <a:off x="8788291" y="838200"/>
            <a:ext cx="2498298" cy="5494171"/>
          </a:xfrm>
          <a:prstGeom prst="rect">
            <a:avLst/>
          </a:prstGeom>
        </p:spPr>
      </p:pic>
      <p:sp>
        <p:nvSpPr>
          <p:cNvPr id="16" name="Rectangle 2">
            <a:extLst>
              <a:ext uri="{FF2B5EF4-FFF2-40B4-BE49-F238E27FC236}">
                <a16:creationId xmlns:a16="http://schemas.microsoft.com/office/drawing/2014/main" id="{9256E94E-EEFE-BB46-835B-6A42FE1F0D5A}"/>
              </a:ext>
            </a:extLst>
          </p:cNvPr>
          <p:cNvSpPr>
            <a:spLocks/>
          </p:cNvSpPr>
          <p:nvPr/>
        </p:nvSpPr>
        <p:spPr bwMode="auto">
          <a:xfrm>
            <a:off x="768349" y="1146044"/>
            <a:ext cx="9135305" cy="236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fontAlgn="base">
              <a:lnSpc>
                <a:spcPts val="2000"/>
              </a:lnSpc>
            </a:pPr>
            <a:r>
              <a:rPr lang="en-US" sz="1400" dirty="0">
                <a:latin typeface="Roboto Light" panose="02000000000000000000" pitchFamily="2" charset="0"/>
                <a:ea typeface="Roboto Light" panose="02000000000000000000" pitchFamily="2" charset="0"/>
                <a:cs typeface="Roboto Light" panose="02000000000000000000" pitchFamily="2" charset="0"/>
              </a:rPr>
              <a:t>One Year Update: The Google IT Support Professional Certificate’s Impact and How Colleges Can Get Involved</a:t>
            </a:r>
          </a:p>
        </p:txBody>
      </p:sp>
      <p:pic>
        <p:nvPicPr>
          <p:cNvPr id="17" name="Picture Placeholder 6">
            <a:extLst>
              <a:ext uri="{FF2B5EF4-FFF2-40B4-BE49-F238E27FC236}">
                <a16:creationId xmlns:a16="http://schemas.microsoft.com/office/drawing/2014/main" id="{A5B8E94B-0AF0-654D-8E4A-D532EBF22F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4100" y="1784543"/>
            <a:ext cx="1720207" cy="1720207"/>
          </a:xfrm>
          <a:prstGeom prst="rect">
            <a:avLst/>
          </a:prstGeom>
        </p:spPr>
      </p:pic>
      <p:pic>
        <p:nvPicPr>
          <p:cNvPr id="20" name="Picture 19">
            <a:extLst>
              <a:ext uri="{FF2B5EF4-FFF2-40B4-BE49-F238E27FC236}">
                <a16:creationId xmlns:a16="http://schemas.microsoft.com/office/drawing/2014/main" id="{42918C85-0E07-C347-B031-6442FADE3AC3}"/>
              </a:ext>
            </a:extLst>
          </p:cNvPr>
          <p:cNvPicPr>
            <a:picLocks noChangeAspect="1"/>
          </p:cNvPicPr>
          <p:nvPr/>
        </p:nvPicPr>
        <p:blipFill>
          <a:blip r:embed="rId4"/>
          <a:stretch>
            <a:fillRect/>
          </a:stretch>
        </p:blipFill>
        <p:spPr>
          <a:xfrm>
            <a:off x="4481413" y="1723039"/>
            <a:ext cx="1740310" cy="1740310"/>
          </a:xfrm>
          <a:prstGeom prst="rect">
            <a:avLst/>
          </a:prstGeom>
        </p:spPr>
      </p:pic>
      <p:sp>
        <p:nvSpPr>
          <p:cNvPr id="9" name="Rectangle 8">
            <a:extLst>
              <a:ext uri="{FF2B5EF4-FFF2-40B4-BE49-F238E27FC236}">
                <a16:creationId xmlns:a16="http://schemas.microsoft.com/office/drawing/2014/main" id="{AA797C9F-E918-704E-B830-6EC81BCDF2F9}"/>
              </a:ext>
            </a:extLst>
          </p:cNvPr>
          <p:cNvSpPr/>
          <p:nvPr/>
        </p:nvSpPr>
        <p:spPr>
          <a:xfrm>
            <a:off x="4400521" y="3980176"/>
            <a:ext cx="4228294" cy="246221"/>
          </a:xfrm>
          <a:prstGeom prst="rect">
            <a:avLst/>
          </a:prstGeom>
        </p:spPr>
        <p:txBody>
          <a:bodyPr wrap="square">
            <a:spAutoFit/>
          </a:bodyPr>
          <a:lstStyle/>
          <a:p>
            <a:r>
              <a:rPr lang="en-US" sz="1000" dirty="0">
                <a:solidFill>
                  <a:srgbClr val="434345"/>
                </a:solidFill>
                <a:latin typeface="Roboto Light" panose="02000000000000000000" pitchFamily="2" charset="0"/>
                <a:ea typeface="Roboto Light" panose="02000000000000000000" pitchFamily="2" charset="0"/>
                <a:cs typeface="Roboto Light" panose="02000000000000000000" pitchFamily="2" charset="0"/>
                <a:sym typeface="Calibri" panose="020F0502020204030204" pitchFamily="34" charset="0"/>
              </a:rPr>
              <a:t>Program Manager, Grow with Google</a:t>
            </a:r>
          </a:p>
        </p:txBody>
      </p:sp>
      <p:pic>
        <p:nvPicPr>
          <p:cNvPr id="3" name="Picture 2" descr="A picture containing drawing&#10;&#10;Description automatically generated">
            <a:extLst>
              <a:ext uri="{FF2B5EF4-FFF2-40B4-BE49-F238E27FC236}">
                <a16:creationId xmlns:a16="http://schemas.microsoft.com/office/drawing/2014/main" id="{F72A67D5-CB63-684B-A8BD-8B428D726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248" y="4448727"/>
            <a:ext cx="1340009" cy="134000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5F0DAB68-6475-3F4F-BAA7-254E93150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91" y="4361124"/>
            <a:ext cx="2061953" cy="1374636"/>
          </a:xfrm>
          <a:prstGeom prst="rect">
            <a:avLst/>
          </a:prstGeom>
        </p:spPr>
      </p:pic>
    </p:spTree>
    <p:extLst>
      <p:ext uri="{BB962C8B-B14F-4D97-AF65-F5344CB8AC3E}">
        <p14:creationId xmlns:p14="http://schemas.microsoft.com/office/powerpoint/2010/main" val="3924901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E3A0-922D-E141-A618-31E90DA56F22}"/>
              </a:ext>
            </a:extLst>
          </p:cNvPr>
          <p:cNvSpPr>
            <a:spLocks noGrp="1"/>
          </p:cNvSpPr>
          <p:nvPr>
            <p:ph type="title"/>
          </p:nvPr>
        </p:nvSpPr>
        <p:spPr/>
        <p:txBody>
          <a:bodyPr/>
          <a:lstStyle/>
          <a:p>
            <a:r>
              <a:rPr lang="en-US" dirty="0"/>
              <a:t>What are Stackable Certificates?</a:t>
            </a:r>
          </a:p>
        </p:txBody>
      </p:sp>
      <p:sp>
        <p:nvSpPr>
          <p:cNvPr id="3" name="Content Placeholder 2">
            <a:extLst>
              <a:ext uri="{FF2B5EF4-FFF2-40B4-BE49-F238E27FC236}">
                <a16:creationId xmlns:a16="http://schemas.microsoft.com/office/drawing/2014/main" id="{F0B29827-EA9A-C44F-91EF-201529A974FF}"/>
              </a:ext>
            </a:extLst>
          </p:cNvPr>
          <p:cNvSpPr>
            <a:spLocks noGrp="1"/>
          </p:cNvSpPr>
          <p:nvPr>
            <p:ph idx="1"/>
          </p:nvPr>
        </p:nvSpPr>
        <p:spPr/>
        <p:txBody>
          <a:bodyPr/>
          <a:lstStyle/>
          <a:p>
            <a:r>
              <a:rPr lang="en-US" dirty="0"/>
              <a:t>The U.S. Department of Labor defines a “stackable credential” as “part of a sequence of credentials that can be accumulated over time to build up an individual’s qualifications and help them move along a career pathway or up a career ladder to different and potentially higher-paying jobs” </a:t>
            </a:r>
          </a:p>
          <a:p>
            <a:endParaRPr lang="en-US" sz="1600" dirty="0"/>
          </a:p>
          <a:p>
            <a:pPr marL="0" indent="0">
              <a:buNone/>
            </a:pPr>
            <a:r>
              <a:rPr lang="en-US" sz="1600" dirty="0"/>
              <a:t>(Training and Employment Guidance Letter 15-10, U.S. Department of Labor, Employment and Training Administration). </a:t>
            </a:r>
          </a:p>
          <a:p>
            <a:endParaRPr lang="en-US" dirty="0"/>
          </a:p>
        </p:txBody>
      </p:sp>
      <p:sp>
        <p:nvSpPr>
          <p:cNvPr id="4" name="Slide Number Placeholder 3">
            <a:extLst>
              <a:ext uri="{FF2B5EF4-FFF2-40B4-BE49-F238E27FC236}">
                <a16:creationId xmlns:a16="http://schemas.microsoft.com/office/drawing/2014/main" id="{D64290C2-E169-3F44-B206-6D0E8A26D600}"/>
              </a:ext>
            </a:extLst>
          </p:cNvPr>
          <p:cNvSpPr>
            <a:spLocks noGrp="1"/>
          </p:cNvSpPr>
          <p:nvPr>
            <p:ph type="sldNum" sz="quarter" idx="12"/>
          </p:nvPr>
        </p:nvSpPr>
        <p:spPr/>
        <p:txBody>
          <a:bodyPr/>
          <a:lstStyle/>
          <a:p>
            <a:fld id="{492D8F1A-69A8-9242-9469-8400121D240A}" type="slidenum">
              <a:rPr lang="en-US" smtClean="0"/>
              <a:pPr/>
              <a:t>2</a:t>
            </a:fld>
            <a:endParaRPr lang="en-US" dirty="0"/>
          </a:p>
        </p:txBody>
      </p:sp>
    </p:spTree>
    <p:extLst>
      <p:ext uri="{BB962C8B-B14F-4D97-AF65-F5344CB8AC3E}">
        <p14:creationId xmlns:p14="http://schemas.microsoft.com/office/powerpoint/2010/main" val="2818318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11651093" y="320418"/>
            <a:ext cx="15709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dirty="0">
                <a:solidFill>
                  <a:schemeClr val="bg1"/>
                </a:solidFill>
                <a:latin typeface="Source Sans Pro Semibold" panose="020B0603030403020204" pitchFamily="34" charset="0"/>
                <a:ea typeface="Open Sans Bold" charset="0"/>
                <a:cs typeface="Open Sans Bold" charset="0"/>
                <a:sym typeface="Open Sans Bold" charset="0"/>
              </a:rPr>
              <a:t>11</a:t>
            </a:r>
          </a:p>
        </p:txBody>
      </p:sp>
      <p:sp>
        <p:nvSpPr>
          <p:cNvPr id="21507" name="Rectangle 3"/>
          <p:cNvSpPr>
            <a:spLocks/>
          </p:cNvSpPr>
          <p:nvPr/>
        </p:nvSpPr>
        <p:spPr bwMode="auto">
          <a:xfrm>
            <a:off x="780002" y="3973387"/>
            <a:ext cx="2630616" cy="223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1800" b="1" dirty="0">
                <a:solidFill>
                  <a:schemeClr val="accent2">
                    <a:lumMod val="75000"/>
                  </a:schemeClr>
                </a:solidFill>
                <a:latin typeface="Glacial Indifference" pitchFamily="2" charset="0"/>
                <a:ea typeface="Open Sans" charset="0"/>
                <a:cs typeface="Open Sans" charset="0"/>
                <a:sym typeface="Open Sans" charset="0"/>
              </a:rPr>
              <a:t>RICHARD GROTEGUT</a:t>
            </a:r>
          </a:p>
        </p:txBody>
      </p:sp>
      <p:sp>
        <p:nvSpPr>
          <p:cNvPr id="21514" name="Rectangle 10"/>
          <p:cNvSpPr>
            <a:spLocks/>
          </p:cNvSpPr>
          <p:nvPr/>
        </p:nvSpPr>
        <p:spPr bwMode="auto">
          <a:xfrm>
            <a:off x="6250281" y="3958900"/>
            <a:ext cx="2650246" cy="248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b="1" dirty="0">
                <a:solidFill>
                  <a:schemeClr val="accent2">
                    <a:lumMod val="75000"/>
                  </a:schemeClr>
                </a:solidFill>
                <a:latin typeface="Glacial Indifference" pitchFamily="2" charset="0"/>
                <a:ea typeface="Open Sans" charset="0"/>
                <a:cs typeface="Open Sans" charset="0"/>
                <a:sym typeface="Open Sans" charset="0"/>
              </a:rPr>
              <a:t>TRACY APPLEGATE</a:t>
            </a:r>
            <a:endParaRPr lang="en-US" sz="2000" b="1" dirty="0">
              <a:solidFill>
                <a:schemeClr val="accent2">
                  <a:lumMod val="75000"/>
                </a:schemeClr>
              </a:solidFill>
              <a:latin typeface="Glacial Indifference" pitchFamily="2" charset="0"/>
              <a:ea typeface="Open Sans Light" charset="0"/>
              <a:cs typeface="Open Sans Light" charset="0"/>
              <a:sym typeface="Open Sans Light" charset="0"/>
            </a:endParaRPr>
          </a:p>
        </p:txBody>
      </p:sp>
      <p:sp>
        <p:nvSpPr>
          <p:cNvPr id="21535" name="Rectangle 31"/>
          <p:cNvSpPr>
            <a:spLocks/>
          </p:cNvSpPr>
          <p:nvPr/>
        </p:nvSpPr>
        <p:spPr bwMode="auto">
          <a:xfrm>
            <a:off x="2432668" y="1508666"/>
            <a:ext cx="367568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600" b="1" dirty="0">
                <a:solidFill>
                  <a:srgbClr val="53575A"/>
                </a:solidFill>
                <a:latin typeface="Roboto Light" panose="02000000000000000000" pitchFamily="2" charset="0"/>
                <a:ea typeface="Roboto Light" panose="02000000000000000000" pitchFamily="2" charset="0"/>
                <a:cs typeface="Roboto Light" panose="02000000000000000000" pitchFamily="2" charset="0"/>
                <a:sym typeface="Helvetica Neue" charset="0"/>
              </a:rPr>
              <a:t>Cloudification of the IT Model Curriculum</a:t>
            </a:r>
          </a:p>
        </p:txBody>
      </p:sp>
      <p:sp>
        <p:nvSpPr>
          <p:cNvPr id="21536" name="Rectangle 32"/>
          <p:cNvSpPr>
            <a:spLocks/>
          </p:cNvSpPr>
          <p:nvPr/>
        </p:nvSpPr>
        <p:spPr bwMode="auto">
          <a:xfrm>
            <a:off x="2753025" y="615195"/>
            <a:ext cx="489557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3800" b="1" dirty="0">
                <a:solidFill>
                  <a:schemeClr val="accent2"/>
                </a:solidFill>
                <a:latin typeface="Glacial Indifference" pitchFamily="2" charset="0"/>
                <a:ea typeface="Helvetica Neue Medium" charset="0"/>
                <a:cs typeface="Helvetica Neue Medium" charset="0"/>
                <a:sym typeface="Helvetica Neue Medium" charset="0"/>
              </a:rPr>
              <a:t>WEBINAR PRESENTERS</a:t>
            </a:r>
          </a:p>
        </p:txBody>
      </p:sp>
      <p:pic>
        <p:nvPicPr>
          <p:cNvPr id="5" name="Picture Placeholder 4">
            <a:extLst>
              <a:ext uri="{FF2B5EF4-FFF2-40B4-BE49-F238E27FC236}">
                <a16:creationId xmlns:a16="http://schemas.microsoft.com/office/drawing/2014/main" id="{96664355-4FF5-EF42-9943-4C110673A1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780001" y="2084674"/>
            <a:ext cx="1652667" cy="1652667"/>
          </a:xfrm>
        </p:spPr>
      </p:pic>
      <p:pic>
        <p:nvPicPr>
          <p:cNvPr id="7" name="Picture Placeholder 6">
            <a:extLst>
              <a:ext uri="{FF2B5EF4-FFF2-40B4-BE49-F238E27FC236}">
                <a16:creationId xmlns:a16="http://schemas.microsoft.com/office/drawing/2014/main" id="{CE450533-0878-8841-91C6-AD500921B18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3548144" y="2084675"/>
            <a:ext cx="1652667" cy="1652667"/>
          </a:xfrm>
        </p:spPr>
      </p:pic>
      <p:pic>
        <p:nvPicPr>
          <p:cNvPr id="21" name="Picture 20">
            <a:extLst>
              <a:ext uri="{FF2B5EF4-FFF2-40B4-BE49-F238E27FC236}">
                <a16:creationId xmlns:a16="http://schemas.microsoft.com/office/drawing/2014/main" id="{52401EEB-DB49-C348-A434-705614CE7133}"/>
              </a:ext>
            </a:extLst>
          </p:cNvPr>
          <p:cNvPicPr>
            <a:picLocks noChangeAspect="1"/>
          </p:cNvPicPr>
          <p:nvPr/>
        </p:nvPicPr>
        <p:blipFill>
          <a:blip r:embed="rId5"/>
          <a:stretch>
            <a:fillRect/>
          </a:stretch>
        </p:blipFill>
        <p:spPr>
          <a:xfrm>
            <a:off x="9292378" y="838200"/>
            <a:ext cx="2498298" cy="5494171"/>
          </a:xfrm>
          <a:prstGeom prst="rect">
            <a:avLst/>
          </a:prstGeom>
        </p:spPr>
      </p:pic>
      <p:sp>
        <p:nvSpPr>
          <p:cNvPr id="23" name="Rectangle 10">
            <a:extLst>
              <a:ext uri="{FF2B5EF4-FFF2-40B4-BE49-F238E27FC236}">
                <a16:creationId xmlns:a16="http://schemas.microsoft.com/office/drawing/2014/main" id="{82CA6CF2-A1D5-DD4D-B292-65F4FF827CC5}"/>
              </a:ext>
            </a:extLst>
          </p:cNvPr>
          <p:cNvSpPr>
            <a:spLocks/>
          </p:cNvSpPr>
          <p:nvPr/>
        </p:nvSpPr>
        <p:spPr bwMode="auto">
          <a:xfrm>
            <a:off x="3548144" y="3958900"/>
            <a:ext cx="2191216" cy="248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pPr>
            <a:r>
              <a:rPr lang="en-US" sz="2000" b="1" dirty="0">
                <a:solidFill>
                  <a:schemeClr val="accent2">
                    <a:lumMod val="75000"/>
                  </a:schemeClr>
                </a:solidFill>
                <a:latin typeface="Glacial Indifference" pitchFamily="2" charset="0"/>
                <a:ea typeface="Open Sans" charset="0"/>
                <a:cs typeface="Open Sans" charset="0"/>
                <a:sym typeface="Open Sans" charset="0"/>
              </a:rPr>
              <a:t>MYRA ROLDAN</a:t>
            </a:r>
            <a:endParaRPr lang="en-US" sz="2000" b="1" dirty="0">
              <a:solidFill>
                <a:schemeClr val="accent2">
                  <a:lumMod val="75000"/>
                </a:schemeClr>
              </a:solidFill>
              <a:latin typeface="Glacial Indifference" pitchFamily="2" charset="0"/>
              <a:ea typeface="Open Sans Light" charset="0"/>
              <a:cs typeface="Open Sans Light" charset="0"/>
              <a:sym typeface="Open Sans Light" charset="0"/>
            </a:endParaRPr>
          </a:p>
        </p:txBody>
      </p:sp>
      <p:sp>
        <p:nvSpPr>
          <p:cNvPr id="24" name="Rectangle 5">
            <a:extLst>
              <a:ext uri="{FF2B5EF4-FFF2-40B4-BE49-F238E27FC236}">
                <a16:creationId xmlns:a16="http://schemas.microsoft.com/office/drawing/2014/main" id="{5BE573AC-A944-6547-9545-80D2A3A78A95}"/>
              </a:ext>
            </a:extLst>
          </p:cNvPr>
          <p:cNvSpPr>
            <a:spLocks/>
          </p:cNvSpPr>
          <p:nvPr/>
        </p:nvSpPr>
        <p:spPr bwMode="auto">
          <a:xfrm>
            <a:off x="768349" y="5245272"/>
            <a:ext cx="1351395" cy="45719"/>
          </a:xfrm>
          <a:prstGeom prst="rect">
            <a:avLst/>
          </a:prstGeom>
          <a:solidFill>
            <a:schemeClr val="accent6">
              <a:lumMod val="60000"/>
              <a:lumOff val="40000"/>
            </a:schemeClr>
          </a:solidFill>
          <a:ln w="25400" cap="flat">
            <a:noFill/>
            <a:prstDash val="solid"/>
            <a:miter lim="800000"/>
            <a:headEnd type="none" w="med" len="med"/>
            <a:tailEnd type="none" w="med" len="med"/>
          </a:ln>
        </p:spPr>
        <p:txBody>
          <a:bodyPr lIns="0" tIns="0" rIns="0" bIns="0"/>
          <a:lstStyle/>
          <a:p>
            <a:endParaRPr lang="id-ID" sz="900" dirty="0">
              <a:latin typeface="Source Sans Pro" panose="020B0503030403020204" pitchFamily="34" charset="0"/>
            </a:endParaRPr>
          </a:p>
        </p:txBody>
      </p:sp>
      <p:sp>
        <p:nvSpPr>
          <p:cNvPr id="25" name="Rectangle 24">
            <a:extLst>
              <a:ext uri="{FF2B5EF4-FFF2-40B4-BE49-F238E27FC236}">
                <a16:creationId xmlns:a16="http://schemas.microsoft.com/office/drawing/2014/main" id="{F701E858-83B6-BB44-B9F5-245768BCCE83}"/>
              </a:ext>
            </a:extLst>
          </p:cNvPr>
          <p:cNvSpPr/>
          <p:nvPr/>
        </p:nvSpPr>
        <p:spPr>
          <a:xfrm>
            <a:off x="685220" y="4182172"/>
            <a:ext cx="2725398" cy="738664"/>
          </a:xfrm>
          <a:prstGeom prst="rect">
            <a:avLst/>
          </a:prstGeom>
        </p:spPr>
        <p:txBody>
          <a:bodyPr wrap="square">
            <a:spAutoFit/>
          </a:bodyPr>
          <a:lstStyle/>
          <a:p>
            <a:r>
              <a:rPr lang="en-US" sz="1400" dirty="0">
                <a:solidFill>
                  <a:schemeClr val="tx1">
                    <a:lumMod val="60000"/>
                    <a:lumOff val="40000"/>
                  </a:schemeClr>
                </a:solidFill>
                <a:latin typeface="Roboto Light" panose="02000000000000000000" pitchFamily="2" charset="0"/>
                <a:ea typeface="Roboto Light" panose="02000000000000000000" pitchFamily="2" charset="0"/>
                <a:cs typeface="Roboto Light" panose="02000000000000000000" pitchFamily="2" charset="0"/>
              </a:rPr>
              <a:t>Regional Director, Employer Engagement Bay Region, </a:t>
            </a:r>
          </a:p>
          <a:p>
            <a:r>
              <a:rPr lang="en-US" sz="1400" dirty="0">
                <a:solidFill>
                  <a:schemeClr val="tx1">
                    <a:lumMod val="60000"/>
                    <a:lumOff val="40000"/>
                  </a:schemeClr>
                </a:solidFill>
                <a:latin typeface="Roboto Light" panose="02000000000000000000" pitchFamily="2" charset="0"/>
                <a:ea typeface="Roboto Light" panose="02000000000000000000" pitchFamily="2" charset="0"/>
                <a:cs typeface="Roboto Light" panose="02000000000000000000" pitchFamily="2" charset="0"/>
              </a:rPr>
              <a:t>ICT-DM Sector</a:t>
            </a:r>
            <a:endParaRPr lang="en-US" sz="1400" dirty="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6" name="Rectangle 25">
            <a:extLst>
              <a:ext uri="{FF2B5EF4-FFF2-40B4-BE49-F238E27FC236}">
                <a16:creationId xmlns:a16="http://schemas.microsoft.com/office/drawing/2014/main" id="{CEA5AA7C-C42F-1B42-AAEB-89A7EADE4795}"/>
              </a:ext>
            </a:extLst>
          </p:cNvPr>
          <p:cNvSpPr/>
          <p:nvPr/>
        </p:nvSpPr>
        <p:spPr>
          <a:xfrm>
            <a:off x="3479372" y="4194929"/>
            <a:ext cx="2184549" cy="738664"/>
          </a:xfrm>
          <a:prstGeom prst="rect">
            <a:avLst/>
          </a:prstGeom>
        </p:spPr>
        <p:txBody>
          <a:bodyPr wrap="square">
            <a:spAutoFit/>
          </a:bodyPr>
          <a:lstStyle/>
          <a:p>
            <a:r>
              <a:rPr lang="en-US" sz="1400" dirty="0">
                <a:solidFill>
                  <a:schemeClr val="tx1">
                    <a:lumMod val="60000"/>
                    <a:lumOff val="40000"/>
                  </a:schemeClr>
                </a:solidFill>
                <a:latin typeface="Roboto Light" panose="02000000000000000000" pitchFamily="2" charset="0"/>
                <a:ea typeface="Roboto Light" panose="02000000000000000000" pitchFamily="2" charset="0"/>
                <a:cs typeface="Roboto Light" panose="02000000000000000000" pitchFamily="2" charset="0"/>
              </a:rPr>
              <a:t>Program Manager, Higher Ed Tech Curriculum, AWS Educate</a:t>
            </a:r>
            <a:endParaRPr lang="en-US" sz="1400" dirty="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F019276A-D51A-6A46-B266-0232E3729DCA}"/>
              </a:ext>
            </a:extLst>
          </p:cNvPr>
          <p:cNvSpPr/>
          <p:nvPr/>
        </p:nvSpPr>
        <p:spPr>
          <a:xfrm>
            <a:off x="6175129" y="4194929"/>
            <a:ext cx="2725398" cy="523220"/>
          </a:xfrm>
          <a:prstGeom prst="rect">
            <a:avLst/>
          </a:prstGeom>
        </p:spPr>
        <p:txBody>
          <a:bodyPr wrap="square">
            <a:spAutoFit/>
          </a:bodyPr>
          <a:lstStyle/>
          <a:p>
            <a:r>
              <a:rPr lang="en-US" sz="1400" dirty="0">
                <a:solidFill>
                  <a:schemeClr val="tx1">
                    <a:lumMod val="60000"/>
                    <a:lumOff val="40000"/>
                  </a:schemeClr>
                </a:solidFill>
                <a:latin typeface="Roboto Light" panose="02000000000000000000" pitchFamily="2" charset="0"/>
                <a:ea typeface="Roboto Light" panose="02000000000000000000" pitchFamily="2" charset="0"/>
                <a:cs typeface="Roboto Light" panose="02000000000000000000" pitchFamily="2" charset="0"/>
              </a:rPr>
              <a:t>Global Program Manager, </a:t>
            </a:r>
          </a:p>
          <a:p>
            <a:r>
              <a:rPr lang="en-US" sz="1400" dirty="0">
                <a:solidFill>
                  <a:schemeClr val="tx1">
                    <a:lumMod val="60000"/>
                    <a:lumOff val="40000"/>
                  </a:schemeClr>
                </a:solidFill>
                <a:latin typeface="Roboto Light" panose="02000000000000000000" pitchFamily="2" charset="0"/>
                <a:ea typeface="Roboto Light" panose="02000000000000000000" pitchFamily="2" charset="0"/>
                <a:cs typeface="Roboto Light" panose="02000000000000000000" pitchFamily="2" charset="0"/>
              </a:rPr>
              <a:t>AWS Academy</a:t>
            </a:r>
            <a:endParaRPr lang="en-US" sz="1400" dirty="0">
              <a:solidFill>
                <a:schemeClr val="tx1">
                  <a:lumMod val="60000"/>
                  <a:lumOff val="4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1" name="Rectangle 5">
            <a:extLst>
              <a:ext uri="{FF2B5EF4-FFF2-40B4-BE49-F238E27FC236}">
                <a16:creationId xmlns:a16="http://schemas.microsoft.com/office/drawing/2014/main" id="{D6693BAF-770F-034D-929C-5516A9CC4056}"/>
              </a:ext>
            </a:extLst>
          </p:cNvPr>
          <p:cNvSpPr>
            <a:spLocks/>
          </p:cNvSpPr>
          <p:nvPr/>
        </p:nvSpPr>
        <p:spPr bwMode="auto">
          <a:xfrm>
            <a:off x="6250281" y="5245272"/>
            <a:ext cx="1351395" cy="45719"/>
          </a:xfrm>
          <a:prstGeom prst="rect">
            <a:avLst/>
          </a:prstGeom>
          <a:solidFill>
            <a:schemeClr val="accent6">
              <a:lumMod val="60000"/>
              <a:lumOff val="40000"/>
            </a:schemeClr>
          </a:solidFill>
          <a:ln w="25400" cap="flat">
            <a:noFill/>
            <a:prstDash val="solid"/>
            <a:miter lim="800000"/>
            <a:headEnd type="none" w="med" len="med"/>
            <a:tailEnd type="none" w="med" len="med"/>
          </a:ln>
        </p:spPr>
        <p:txBody>
          <a:bodyPr lIns="0" tIns="0" rIns="0" bIns="0"/>
          <a:lstStyle/>
          <a:p>
            <a:endParaRPr lang="id-ID" sz="900" dirty="0">
              <a:latin typeface="Source Sans Pro" panose="020B0503030403020204" pitchFamily="34" charset="0"/>
            </a:endParaRPr>
          </a:p>
        </p:txBody>
      </p:sp>
      <p:sp>
        <p:nvSpPr>
          <p:cNvPr id="32" name="Rectangle 5">
            <a:extLst>
              <a:ext uri="{FF2B5EF4-FFF2-40B4-BE49-F238E27FC236}">
                <a16:creationId xmlns:a16="http://schemas.microsoft.com/office/drawing/2014/main" id="{EE2BD62F-3414-7C4E-AB18-13241FF2BE2A}"/>
              </a:ext>
            </a:extLst>
          </p:cNvPr>
          <p:cNvSpPr>
            <a:spLocks/>
          </p:cNvSpPr>
          <p:nvPr/>
        </p:nvSpPr>
        <p:spPr bwMode="auto">
          <a:xfrm>
            <a:off x="3548144" y="5245272"/>
            <a:ext cx="1351395" cy="45719"/>
          </a:xfrm>
          <a:prstGeom prst="rect">
            <a:avLst/>
          </a:prstGeom>
          <a:solidFill>
            <a:schemeClr val="accent6">
              <a:lumMod val="60000"/>
              <a:lumOff val="40000"/>
            </a:schemeClr>
          </a:solidFill>
          <a:ln w="25400" cap="flat">
            <a:noFill/>
            <a:prstDash val="solid"/>
            <a:miter lim="800000"/>
            <a:headEnd type="none" w="med" len="med"/>
            <a:tailEnd type="none" w="med" len="med"/>
          </a:ln>
        </p:spPr>
        <p:txBody>
          <a:bodyPr lIns="0" tIns="0" rIns="0" bIns="0"/>
          <a:lstStyle/>
          <a:p>
            <a:endParaRPr lang="id-ID" sz="900" dirty="0">
              <a:latin typeface="Source Sans Pro" panose="020B0503030403020204" pitchFamily="34" charset="0"/>
            </a:endParaRPr>
          </a:p>
        </p:txBody>
      </p:sp>
      <p:pic>
        <p:nvPicPr>
          <p:cNvPr id="3" name="Picture 2">
            <a:extLst>
              <a:ext uri="{FF2B5EF4-FFF2-40B4-BE49-F238E27FC236}">
                <a16:creationId xmlns:a16="http://schemas.microsoft.com/office/drawing/2014/main" id="{1CEFFF1D-07AC-CE4E-B8B1-8C9294728112}"/>
              </a:ext>
            </a:extLst>
          </p:cNvPr>
          <p:cNvPicPr>
            <a:picLocks noChangeAspect="1"/>
          </p:cNvPicPr>
          <p:nvPr/>
        </p:nvPicPr>
        <p:blipFill>
          <a:blip r:embed="rId6"/>
          <a:stretch>
            <a:fillRect/>
          </a:stretch>
        </p:blipFill>
        <p:spPr>
          <a:xfrm>
            <a:off x="6250281" y="2084674"/>
            <a:ext cx="1652667" cy="1652667"/>
          </a:xfrm>
          <a:prstGeom prst="rect">
            <a:avLst/>
          </a:prstGeom>
        </p:spPr>
      </p:pic>
      <p:sp>
        <p:nvSpPr>
          <p:cNvPr id="2" name="TextBox 1">
            <a:extLst>
              <a:ext uri="{FF2B5EF4-FFF2-40B4-BE49-F238E27FC236}">
                <a16:creationId xmlns:a16="http://schemas.microsoft.com/office/drawing/2014/main" id="{137CEFA9-9707-354D-8CD7-251E50563349}"/>
              </a:ext>
            </a:extLst>
          </p:cNvPr>
          <p:cNvSpPr txBox="1"/>
          <p:nvPr/>
        </p:nvSpPr>
        <p:spPr>
          <a:xfrm>
            <a:off x="2885320" y="191869"/>
            <a:ext cx="4716356" cy="646331"/>
          </a:xfrm>
          <a:prstGeom prst="rect">
            <a:avLst/>
          </a:prstGeom>
          <a:noFill/>
        </p:spPr>
        <p:txBody>
          <a:bodyPr wrap="none" rtlCol="0">
            <a:spAutoFit/>
          </a:bodyPr>
          <a:lstStyle/>
          <a:p>
            <a:r>
              <a:rPr lang="en-US" dirty="0"/>
              <a:t>How To programs and student success strategies</a:t>
            </a:r>
          </a:p>
          <a:p>
            <a:endParaRPr lang="en-US" dirty="0"/>
          </a:p>
        </p:txBody>
      </p:sp>
    </p:spTree>
    <p:extLst>
      <p:ext uri="{BB962C8B-B14F-4D97-AF65-F5344CB8AC3E}">
        <p14:creationId xmlns:p14="http://schemas.microsoft.com/office/powerpoint/2010/main" val="127456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C50F4-6020-BC4E-B944-76159891B0DE}"/>
              </a:ext>
            </a:extLst>
          </p:cNvPr>
          <p:cNvSpPr txBox="1"/>
          <p:nvPr/>
        </p:nvSpPr>
        <p:spPr>
          <a:xfrm>
            <a:off x="3813717" y="6233532"/>
            <a:ext cx="548483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Source Sans Pro"/>
                <a:ea typeface="Source Sans Pro"/>
                <a:cs typeface="Source Sans Pro"/>
                <a:sym typeface="Source Sans Pro"/>
              </a:rPr>
              <a:t>Tools: Nicole Sherman: Integrative Impact</a:t>
            </a:r>
          </a:p>
        </p:txBody>
      </p:sp>
      <p:pic>
        <p:nvPicPr>
          <p:cNvPr id="6" name="Picture 5" descr="A screenshot of a person&#10;&#10;Description automatically generated">
            <a:extLst>
              <a:ext uri="{FF2B5EF4-FFF2-40B4-BE49-F238E27FC236}">
                <a16:creationId xmlns:a16="http://schemas.microsoft.com/office/drawing/2014/main" id="{7BA0CACE-5AB2-8A4D-987C-4ACE42518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076" y="162806"/>
            <a:ext cx="8246937" cy="6475134"/>
          </a:xfrm>
          <a:prstGeom prst="rect">
            <a:avLst/>
          </a:prstGeom>
        </p:spPr>
      </p:pic>
      <p:sp>
        <p:nvSpPr>
          <p:cNvPr id="9" name="TextBox 8">
            <a:extLst>
              <a:ext uri="{FF2B5EF4-FFF2-40B4-BE49-F238E27FC236}">
                <a16:creationId xmlns:a16="http://schemas.microsoft.com/office/drawing/2014/main" id="{1E4BAA92-081C-CD49-842E-72BDF472F9F9}"/>
              </a:ext>
            </a:extLst>
          </p:cNvPr>
          <p:cNvSpPr txBox="1"/>
          <p:nvPr/>
        </p:nvSpPr>
        <p:spPr>
          <a:xfrm>
            <a:off x="101192" y="767743"/>
            <a:ext cx="3058511" cy="4893647"/>
          </a:xfrm>
          <a:prstGeom prst="rect">
            <a:avLst/>
          </a:prstGeom>
          <a:noFill/>
        </p:spPr>
        <p:txBody>
          <a:bodyPr wrap="square" rtlCol="0">
            <a:spAutoFit/>
          </a:bodyPr>
          <a:lstStyle/>
          <a:p>
            <a:pPr hangingPunct="0"/>
            <a:r>
              <a:rPr lang="en-US" dirty="0"/>
              <a:t>Website</a:t>
            </a:r>
          </a:p>
          <a:p>
            <a:r>
              <a:rPr lang="en-US" sz="2400" u="sng" dirty="0">
                <a:solidFill>
                  <a:srgbClr val="0070C0"/>
                </a:solidFill>
                <a:hlinkClick r:id="rId3">
                  <a:extLst>
                    <a:ext uri="{A12FA001-AC4F-418D-AE19-62706E023703}">
                      <ahyp:hlinkClr xmlns:ahyp="http://schemas.microsoft.com/office/drawing/2018/hyperlinkcolor" val="tx"/>
                    </a:ext>
                  </a:extLst>
                </a:hlinkClick>
              </a:rPr>
              <a:t>www.ictdmsector.org</a:t>
            </a:r>
            <a:endParaRPr lang="en-US" sz="2400" u="sng" dirty="0">
              <a:solidFill>
                <a:srgbClr val="0070C0"/>
              </a:solidFill>
            </a:endParaRPr>
          </a:p>
          <a:p>
            <a:endParaRPr lang="en-US" dirty="0">
              <a:solidFill>
                <a:schemeClr val="accent1"/>
              </a:solidFill>
              <a:latin typeface="Source Sans Pro"/>
              <a:ea typeface="Source Sans Pro"/>
              <a:cs typeface="Source Sans Pro"/>
              <a:sym typeface="Source Sans Pro"/>
            </a:endParaRPr>
          </a:p>
          <a:p>
            <a:endParaRPr lang="en-US" dirty="0">
              <a:solidFill>
                <a:schemeClr val="accent1"/>
              </a:solidFill>
              <a:latin typeface="Source Sans Pro"/>
              <a:ea typeface="Source Sans Pro"/>
              <a:cs typeface="Source Sans Pro"/>
              <a:sym typeface="Source Sans Pro"/>
            </a:endParaRPr>
          </a:p>
          <a:p>
            <a:endParaRPr lang="en-US" dirty="0">
              <a:solidFill>
                <a:schemeClr val="accent1"/>
              </a:solidFill>
              <a:latin typeface="Source Sans Pro"/>
              <a:ea typeface="Source Sans Pro"/>
              <a:cs typeface="Source Sans Pro"/>
              <a:sym typeface="Source Sans Pro"/>
            </a:endParaRPr>
          </a:p>
          <a:p>
            <a:endParaRPr lang="en-US" dirty="0">
              <a:solidFill>
                <a:schemeClr val="accent1"/>
              </a:solidFill>
              <a:latin typeface="Source Sans Pro"/>
              <a:ea typeface="Source Sans Pro"/>
              <a:cs typeface="Source Sans Pro"/>
              <a:sym typeface="Source Sans Pro"/>
            </a:endParaRPr>
          </a:p>
          <a:p>
            <a:endParaRPr lang="en-US" dirty="0">
              <a:solidFill>
                <a:schemeClr val="accent1"/>
              </a:solidFill>
              <a:latin typeface="Source Sans Pro"/>
              <a:ea typeface="Source Sans Pro"/>
              <a:cs typeface="Source Sans Pro"/>
              <a:sym typeface="Source Sans Pro"/>
            </a:endParaRPr>
          </a:p>
          <a:p>
            <a:pPr marL="285750" indent="-285750" hangingPunct="0">
              <a:buFont typeface="Arial" panose="020B0604020202020204" pitchFamily="34" charset="0"/>
              <a:buChar char="•"/>
            </a:pPr>
            <a:r>
              <a:rPr lang="en-US" dirty="0">
                <a:solidFill>
                  <a:schemeClr val="accent1"/>
                </a:solidFill>
                <a:latin typeface="Source Sans Pro"/>
                <a:ea typeface="Source Sans Pro"/>
                <a:cs typeface="Source Sans Pro"/>
                <a:sym typeface="Source Sans Pro"/>
              </a:rPr>
              <a:t>Resources for ICT Guided Pathways: </a:t>
            </a:r>
          </a:p>
          <a:p>
            <a:pPr marL="742950" lvl="1" indent="-285750" hangingPunct="0">
              <a:buFont typeface="Arial" panose="020B0604020202020204" pitchFamily="34" charset="0"/>
              <a:buChar char="•"/>
            </a:pPr>
            <a:endParaRPr lang="en-US" dirty="0">
              <a:solidFill>
                <a:schemeClr val="accent1"/>
              </a:solidFill>
              <a:latin typeface="Source Sans Pro"/>
              <a:ea typeface="Source Sans Pro"/>
              <a:cs typeface="Source Sans Pro"/>
              <a:sym typeface="Source Sans Pro"/>
            </a:endParaRPr>
          </a:p>
          <a:p>
            <a:pPr marL="285750" indent="-285750" hangingPunct="0">
              <a:buFont typeface="Arial" panose="020B0604020202020204" pitchFamily="34" charset="0"/>
              <a:buChar char="•"/>
            </a:pPr>
            <a:r>
              <a:rPr lang="en-US" dirty="0"/>
              <a:t>ICT Educators Webinar Series &amp; Archives</a:t>
            </a:r>
          </a:p>
          <a:p>
            <a:pPr lvl="1" hangingPunct="0"/>
            <a:endParaRPr lang="en-US" dirty="0"/>
          </a:p>
          <a:p>
            <a:pPr marL="285750" indent="-285750" hangingPunct="0">
              <a:buFont typeface="Arial" panose="020B0604020202020204" pitchFamily="34" charset="0"/>
              <a:buChar char="•"/>
            </a:pPr>
            <a:r>
              <a:rPr lang="en-US" dirty="0"/>
              <a:t>Sector Newsletter to 5000+</a:t>
            </a:r>
          </a:p>
          <a:p>
            <a:pPr hangingPunct="0"/>
            <a:r>
              <a:rPr lang="en-US" dirty="0"/>
              <a:t>     Bi-monthly/ 36 articles</a:t>
            </a:r>
          </a:p>
          <a:p>
            <a:endParaRPr lang="en-US" dirty="0"/>
          </a:p>
        </p:txBody>
      </p:sp>
    </p:spTree>
    <p:extLst>
      <p:ext uri="{BB962C8B-B14F-4D97-AF65-F5344CB8AC3E}">
        <p14:creationId xmlns:p14="http://schemas.microsoft.com/office/powerpoint/2010/main" val="12230604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0EA8-958E-A342-8967-23D4AF506A1D}"/>
              </a:ext>
            </a:extLst>
          </p:cNvPr>
          <p:cNvSpPr>
            <a:spLocks noGrp="1"/>
          </p:cNvSpPr>
          <p:nvPr>
            <p:ph type="title"/>
          </p:nvPr>
        </p:nvSpPr>
        <p:spPr/>
        <p:txBody>
          <a:bodyPr/>
          <a:lstStyle/>
          <a:p>
            <a:r>
              <a:rPr lang="en-US" dirty="0"/>
              <a:t>Business Pathway (example)</a:t>
            </a:r>
          </a:p>
        </p:txBody>
      </p:sp>
      <p:graphicFrame>
        <p:nvGraphicFramePr>
          <p:cNvPr id="5" name="Content Placeholder 4">
            <a:extLst>
              <a:ext uri="{FF2B5EF4-FFF2-40B4-BE49-F238E27FC236}">
                <a16:creationId xmlns:a16="http://schemas.microsoft.com/office/drawing/2014/main" id="{20B683AE-304E-4A04-A05F-172EA880AEE7}"/>
              </a:ext>
            </a:extLst>
          </p:cNvPr>
          <p:cNvGraphicFramePr>
            <a:graphicFrameLocks noGrp="1"/>
          </p:cNvGraphicFramePr>
          <p:nvPr>
            <p:ph idx="1"/>
          </p:nvPr>
        </p:nvGraphicFramePr>
        <p:xfrm>
          <a:off x="3961310" y="316716"/>
          <a:ext cx="8230690" cy="6541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19C8129-065B-2646-BA32-1BE4215E26F1}"/>
              </a:ext>
            </a:extLst>
          </p:cNvPr>
          <p:cNvSpPr>
            <a:spLocks noGrp="1"/>
          </p:cNvSpPr>
          <p:nvPr>
            <p:ph type="sldNum" sz="quarter" idx="12"/>
          </p:nvPr>
        </p:nvSpPr>
        <p:spPr/>
        <p:txBody>
          <a:bodyPr/>
          <a:lstStyle/>
          <a:p>
            <a:fld id="{492D8F1A-69A8-9242-9469-8400121D240A}" type="slidenum">
              <a:rPr lang="en-US" smtClean="0"/>
              <a:pPr/>
              <a:t>22</a:t>
            </a:fld>
            <a:endParaRPr lang="en-US" dirty="0"/>
          </a:p>
        </p:txBody>
      </p:sp>
      <p:sp>
        <p:nvSpPr>
          <p:cNvPr id="6" name="TextBox 5">
            <a:extLst>
              <a:ext uri="{FF2B5EF4-FFF2-40B4-BE49-F238E27FC236}">
                <a16:creationId xmlns:a16="http://schemas.microsoft.com/office/drawing/2014/main" id="{6286BE39-222E-4CA8-BADA-0543B13CACD6}"/>
              </a:ext>
            </a:extLst>
          </p:cNvPr>
          <p:cNvSpPr txBox="1"/>
          <p:nvPr/>
        </p:nvSpPr>
        <p:spPr>
          <a:xfrm rot="19616231">
            <a:off x="2219419" y="2689178"/>
            <a:ext cx="2041864" cy="1015663"/>
          </a:xfrm>
          <a:prstGeom prst="rect">
            <a:avLst/>
          </a:prstGeom>
          <a:noFill/>
        </p:spPr>
        <p:txBody>
          <a:bodyPr wrap="square" rtlCol="0">
            <a:spAutoFit/>
          </a:bodyPr>
          <a:lstStyle/>
          <a:p>
            <a:r>
              <a:rPr lang="en-US" sz="2000" dirty="0">
                <a:solidFill>
                  <a:schemeClr val="bg1"/>
                </a:solidFill>
              </a:rPr>
              <a:t>Based on C-ID Model Curriculum</a:t>
            </a:r>
          </a:p>
        </p:txBody>
      </p:sp>
      <p:sp>
        <p:nvSpPr>
          <p:cNvPr id="7" name="TextBox 6">
            <a:extLst>
              <a:ext uri="{FF2B5EF4-FFF2-40B4-BE49-F238E27FC236}">
                <a16:creationId xmlns:a16="http://schemas.microsoft.com/office/drawing/2014/main" id="{4A3CAEE1-C729-4BCD-BF2F-070A18A18130}"/>
              </a:ext>
            </a:extLst>
          </p:cNvPr>
          <p:cNvSpPr txBox="1"/>
          <p:nvPr/>
        </p:nvSpPr>
        <p:spPr>
          <a:xfrm>
            <a:off x="9176751" y="4766544"/>
            <a:ext cx="2716567" cy="923330"/>
          </a:xfrm>
          <a:prstGeom prst="rect">
            <a:avLst/>
          </a:prstGeom>
          <a:noFill/>
        </p:spPr>
        <p:txBody>
          <a:bodyPr wrap="square" rtlCol="0">
            <a:spAutoFit/>
          </a:bodyPr>
          <a:lstStyle/>
          <a:p>
            <a:pPr algn="ctr"/>
            <a:r>
              <a:rPr lang="en-US" b="1" u="sng" dirty="0"/>
              <a:t>Occupations</a:t>
            </a:r>
          </a:p>
          <a:p>
            <a:pPr algn="ctr"/>
            <a:r>
              <a:rPr lang="en-US" dirty="0"/>
              <a:t>Administrative Assistant, Shift Manager</a:t>
            </a:r>
          </a:p>
        </p:txBody>
      </p:sp>
      <p:sp>
        <p:nvSpPr>
          <p:cNvPr id="8" name="TextBox 7">
            <a:extLst>
              <a:ext uri="{FF2B5EF4-FFF2-40B4-BE49-F238E27FC236}">
                <a16:creationId xmlns:a16="http://schemas.microsoft.com/office/drawing/2014/main" id="{5F127F60-C2DE-4D8E-A6B5-9160108DA8A5}"/>
              </a:ext>
            </a:extLst>
          </p:cNvPr>
          <p:cNvSpPr txBox="1"/>
          <p:nvPr/>
        </p:nvSpPr>
        <p:spPr>
          <a:xfrm>
            <a:off x="9242714" y="2503503"/>
            <a:ext cx="2716567" cy="923330"/>
          </a:xfrm>
          <a:prstGeom prst="rect">
            <a:avLst/>
          </a:prstGeom>
          <a:noFill/>
        </p:spPr>
        <p:txBody>
          <a:bodyPr wrap="square" rtlCol="0">
            <a:spAutoFit/>
          </a:bodyPr>
          <a:lstStyle/>
          <a:p>
            <a:pPr algn="ctr"/>
            <a:r>
              <a:rPr lang="en-US" b="1" u="sng" dirty="0"/>
              <a:t>Occupations</a:t>
            </a:r>
          </a:p>
          <a:p>
            <a:pPr algn="ctr"/>
            <a:r>
              <a:rPr lang="en-US" dirty="0"/>
              <a:t>Clerical Assistant, </a:t>
            </a:r>
          </a:p>
          <a:p>
            <a:pPr algn="ctr"/>
            <a:r>
              <a:rPr lang="en-US" dirty="0"/>
              <a:t>Clerk</a:t>
            </a:r>
          </a:p>
        </p:txBody>
      </p:sp>
      <p:sp>
        <p:nvSpPr>
          <p:cNvPr id="9" name="TextBox 8">
            <a:extLst>
              <a:ext uri="{FF2B5EF4-FFF2-40B4-BE49-F238E27FC236}">
                <a16:creationId xmlns:a16="http://schemas.microsoft.com/office/drawing/2014/main" id="{4F8A139C-EAD6-4BD3-A08C-7C5D8FB9E413}"/>
              </a:ext>
            </a:extLst>
          </p:cNvPr>
          <p:cNvSpPr txBox="1"/>
          <p:nvPr/>
        </p:nvSpPr>
        <p:spPr>
          <a:xfrm>
            <a:off x="9242713" y="499394"/>
            <a:ext cx="2716567" cy="923330"/>
          </a:xfrm>
          <a:prstGeom prst="rect">
            <a:avLst/>
          </a:prstGeom>
          <a:noFill/>
        </p:spPr>
        <p:txBody>
          <a:bodyPr wrap="square" rtlCol="0">
            <a:spAutoFit/>
          </a:bodyPr>
          <a:lstStyle/>
          <a:p>
            <a:pPr algn="ctr"/>
            <a:r>
              <a:rPr lang="en-US" b="1" u="sng" dirty="0"/>
              <a:t>Occupations</a:t>
            </a:r>
          </a:p>
          <a:p>
            <a:pPr algn="ctr"/>
            <a:r>
              <a:rPr lang="en-US" dirty="0"/>
              <a:t>Customer Service Rep, Data Entry </a:t>
            </a:r>
          </a:p>
        </p:txBody>
      </p:sp>
    </p:spTree>
    <p:extLst>
      <p:ext uri="{BB962C8B-B14F-4D97-AF65-F5344CB8AC3E}">
        <p14:creationId xmlns:p14="http://schemas.microsoft.com/office/powerpoint/2010/main" val="745509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0EA8-958E-A342-8967-23D4AF506A1D}"/>
              </a:ext>
            </a:extLst>
          </p:cNvPr>
          <p:cNvSpPr>
            <a:spLocks noGrp="1"/>
          </p:cNvSpPr>
          <p:nvPr>
            <p:ph type="title"/>
          </p:nvPr>
        </p:nvSpPr>
        <p:spPr/>
        <p:txBody>
          <a:bodyPr/>
          <a:lstStyle/>
          <a:p>
            <a:r>
              <a:rPr lang="en-US" dirty="0"/>
              <a:t>Business Pathway (example)</a:t>
            </a:r>
          </a:p>
        </p:txBody>
      </p:sp>
      <p:graphicFrame>
        <p:nvGraphicFramePr>
          <p:cNvPr id="5" name="Content Placeholder 4">
            <a:extLst>
              <a:ext uri="{FF2B5EF4-FFF2-40B4-BE49-F238E27FC236}">
                <a16:creationId xmlns:a16="http://schemas.microsoft.com/office/drawing/2014/main" id="{20B683AE-304E-4A04-A05F-172EA880AEE7}"/>
              </a:ext>
            </a:extLst>
          </p:cNvPr>
          <p:cNvGraphicFramePr>
            <a:graphicFrameLocks noGrp="1"/>
          </p:cNvGraphicFramePr>
          <p:nvPr>
            <p:ph idx="1"/>
          </p:nvPr>
        </p:nvGraphicFramePr>
        <p:xfrm>
          <a:off x="3961310" y="316716"/>
          <a:ext cx="8230690" cy="6541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19C8129-065B-2646-BA32-1BE4215E26F1}"/>
              </a:ext>
            </a:extLst>
          </p:cNvPr>
          <p:cNvSpPr>
            <a:spLocks noGrp="1"/>
          </p:cNvSpPr>
          <p:nvPr>
            <p:ph type="sldNum" sz="quarter" idx="12"/>
          </p:nvPr>
        </p:nvSpPr>
        <p:spPr/>
        <p:txBody>
          <a:bodyPr/>
          <a:lstStyle/>
          <a:p>
            <a:fld id="{492D8F1A-69A8-9242-9469-8400121D240A}" type="slidenum">
              <a:rPr lang="en-US" smtClean="0"/>
              <a:pPr/>
              <a:t>23</a:t>
            </a:fld>
            <a:endParaRPr lang="en-US" dirty="0"/>
          </a:p>
        </p:txBody>
      </p:sp>
      <p:sp>
        <p:nvSpPr>
          <p:cNvPr id="3" name="TextBox 2">
            <a:extLst>
              <a:ext uri="{FF2B5EF4-FFF2-40B4-BE49-F238E27FC236}">
                <a16:creationId xmlns:a16="http://schemas.microsoft.com/office/drawing/2014/main" id="{DCA7912C-2445-4714-A57E-0475EFCCD9E6}"/>
              </a:ext>
            </a:extLst>
          </p:cNvPr>
          <p:cNvSpPr txBox="1"/>
          <p:nvPr/>
        </p:nvSpPr>
        <p:spPr>
          <a:xfrm>
            <a:off x="9312676" y="3701989"/>
            <a:ext cx="2716567" cy="1200329"/>
          </a:xfrm>
          <a:prstGeom prst="rect">
            <a:avLst/>
          </a:prstGeom>
          <a:noFill/>
        </p:spPr>
        <p:txBody>
          <a:bodyPr wrap="square" rtlCol="0">
            <a:spAutoFit/>
          </a:bodyPr>
          <a:lstStyle/>
          <a:p>
            <a:pPr algn="ctr"/>
            <a:r>
              <a:rPr lang="en-US" b="1" u="sng" dirty="0"/>
              <a:t>Occupations</a:t>
            </a:r>
          </a:p>
          <a:p>
            <a:pPr algn="ctr"/>
            <a:r>
              <a:rPr lang="en-US" dirty="0"/>
              <a:t>Office Manager / Coordinator, Administrative Professional</a:t>
            </a:r>
          </a:p>
        </p:txBody>
      </p:sp>
    </p:spTree>
    <p:extLst>
      <p:ext uri="{BB962C8B-B14F-4D97-AF65-F5344CB8AC3E}">
        <p14:creationId xmlns:p14="http://schemas.microsoft.com/office/powerpoint/2010/main" val="732871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33D7-8039-428B-B559-F04441F3675D}"/>
              </a:ext>
            </a:extLst>
          </p:cNvPr>
          <p:cNvSpPr>
            <a:spLocks noGrp="1"/>
          </p:cNvSpPr>
          <p:nvPr>
            <p:ph type="title"/>
          </p:nvPr>
        </p:nvSpPr>
        <p:spPr/>
        <p:txBody>
          <a:bodyPr/>
          <a:lstStyle/>
          <a:p>
            <a:r>
              <a:rPr lang="en-US" dirty="0"/>
              <a:t>Example –</a:t>
            </a:r>
            <a:br>
              <a:rPr lang="en-US" dirty="0"/>
            </a:br>
            <a:r>
              <a:rPr lang="en-US" dirty="0"/>
              <a:t>Horticulture / Irrigation</a:t>
            </a:r>
          </a:p>
        </p:txBody>
      </p:sp>
      <p:sp>
        <p:nvSpPr>
          <p:cNvPr id="3" name="Content Placeholder 2">
            <a:extLst>
              <a:ext uri="{FF2B5EF4-FFF2-40B4-BE49-F238E27FC236}">
                <a16:creationId xmlns:a16="http://schemas.microsoft.com/office/drawing/2014/main" id="{F670BD0F-5B5A-4230-9A3B-8235A90C7F9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AC293DE-987C-4206-97F3-C21E14A61443}"/>
              </a:ext>
            </a:extLst>
          </p:cNvPr>
          <p:cNvSpPr>
            <a:spLocks noGrp="1"/>
          </p:cNvSpPr>
          <p:nvPr>
            <p:ph type="sldNum" sz="quarter" idx="12"/>
          </p:nvPr>
        </p:nvSpPr>
        <p:spPr/>
        <p:txBody>
          <a:bodyPr/>
          <a:lstStyle/>
          <a:p>
            <a:fld id="{492D8F1A-69A8-9242-9469-8400121D240A}" type="slidenum">
              <a:rPr lang="en-US" smtClean="0"/>
              <a:pPr/>
              <a:t>24</a:t>
            </a:fld>
            <a:endParaRPr lang="en-US" dirty="0"/>
          </a:p>
        </p:txBody>
      </p:sp>
      <p:pic>
        <p:nvPicPr>
          <p:cNvPr id="5" name="Content Placeholder 5">
            <a:extLst>
              <a:ext uri="{FF2B5EF4-FFF2-40B4-BE49-F238E27FC236}">
                <a16:creationId xmlns:a16="http://schemas.microsoft.com/office/drawing/2014/main" id="{5E098CAC-44F6-4C8E-8F87-5296B30B2C6A}"/>
              </a:ext>
            </a:extLst>
          </p:cNvPr>
          <p:cNvPicPr>
            <a:picLocks noChangeAspect="1"/>
          </p:cNvPicPr>
          <p:nvPr/>
        </p:nvPicPr>
        <p:blipFill rotWithShape="1">
          <a:blip r:embed="rId2">
            <a:extLst>
              <a:ext uri="{28A0092B-C50C-407E-A947-70E740481C1C}">
                <a14:useLocalDpi xmlns:a14="http://schemas.microsoft.com/office/drawing/2010/main" val="0"/>
              </a:ext>
            </a:extLst>
          </a:blip>
          <a:srcRect l="5258" t="6531" r="3480" b="5938"/>
          <a:stretch/>
        </p:blipFill>
        <p:spPr>
          <a:xfrm>
            <a:off x="3278908" y="22250"/>
            <a:ext cx="8942839" cy="6627932"/>
          </a:xfrm>
          <a:prstGeom prst="rect">
            <a:avLst/>
          </a:prstGeom>
        </p:spPr>
      </p:pic>
    </p:spTree>
    <p:extLst>
      <p:ext uri="{BB962C8B-B14F-4D97-AF65-F5344CB8AC3E}">
        <p14:creationId xmlns:p14="http://schemas.microsoft.com/office/powerpoint/2010/main" val="3189172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5F668-8218-DE4E-AF48-426890A5F6FF}"/>
              </a:ext>
            </a:extLst>
          </p:cNvPr>
          <p:cNvSpPr>
            <a:spLocks noGrp="1"/>
          </p:cNvSpPr>
          <p:nvPr>
            <p:ph type="title"/>
          </p:nvPr>
        </p:nvSpPr>
        <p:spPr/>
        <p:txBody>
          <a:bodyPr/>
          <a:lstStyle/>
          <a:p>
            <a:r>
              <a:rPr lang="en-US" dirty="0"/>
              <a:t>Another type of stackable credential: </a:t>
            </a:r>
            <a:br>
              <a:rPr lang="en-US" dirty="0"/>
            </a:br>
            <a:r>
              <a:rPr lang="en-US" dirty="0"/>
              <a:t>common core plus electives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1833194"/>
              </p:ext>
            </p:extLst>
          </p:nvPr>
        </p:nvGraphicFramePr>
        <p:xfrm>
          <a:off x="4377123" y="621030"/>
          <a:ext cx="6867525" cy="5461000"/>
        </p:xfrm>
        <a:graphic>
          <a:graphicData uri="http://schemas.openxmlformats.org/drawingml/2006/table">
            <a:tbl>
              <a:tblPr firstRow="1" bandRow="1">
                <a:tableStyleId>{5C22544A-7EE6-4342-B048-85BDC9FD1C3A}</a:tableStyleId>
              </a:tblPr>
              <a:tblGrid>
                <a:gridCol w="3300386">
                  <a:extLst>
                    <a:ext uri="{9D8B030D-6E8A-4147-A177-3AD203B41FA5}">
                      <a16:colId xmlns:a16="http://schemas.microsoft.com/office/drawing/2014/main" val="292921457"/>
                    </a:ext>
                  </a:extLst>
                </a:gridCol>
                <a:gridCol w="327804">
                  <a:extLst>
                    <a:ext uri="{9D8B030D-6E8A-4147-A177-3AD203B41FA5}">
                      <a16:colId xmlns:a16="http://schemas.microsoft.com/office/drawing/2014/main" val="3796795208"/>
                    </a:ext>
                  </a:extLst>
                </a:gridCol>
                <a:gridCol w="3239335">
                  <a:extLst>
                    <a:ext uri="{9D8B030D-6E8A-4147-A177-3AD203B41FA5}">
                      <a16:colId xmlns:a16="http://schemas.microsoft.com/office/drawing/2014/main" val="1897381651"/>
                    </a:ext>
                  </a:extLst>
                </a:gridCol>
              </a:tblGrid>
              <a:tr h="370840">
                <a:tc>
                  <a:txBody>
                    <a:bodyPr/>
                    <a:lstStyle/>
                    <a:p>
                      <a:r>
                        <a:rPr lang="en-US" dirty="0"/>
                        <a:t>Airframe Maintenance Technician</a:t>
                      </a:r>
                    </a:p>
                  </a:txBody>
                  <a:tcPr/>
                </a:tc>
                <a:tc>
                  <a:txBody>
                    <a:bodyPr/>
                    <a:lstStyle/>
                    <a:p>
                      <a:endParaRPr lang="en-US" dirty="0"/>
                    </a:p>
                  </a:txBody>
                  <a:tcPr/>
                </a:tc>
                <a:tc>
                  <a:txBody>
                    <a:bodyPr/>
                    <a:lstStyle/>
                    <a:p>
                      <a:r>
                        <a:rPr lang="en-US" dirty="0" err="1"/>
                        <a:t>Powerplant</a:t>
                      </a:r>
                      <a:r>
                        <a:rPr lang="en-US" dirty="0"/>
                        <a:t> Maintenance Technician</a:t>
                      </a:r>
                    </a:p>
                  </a:txBody>
                  <a:tcPr/>
                </a:tc>
                <a:extLst>
                  <a:ext uri="{0D108BD9-81ED-4DB2-BD59-A6C34878D82A}">
                    <a16:rowId xmlns:a16="http://schemas.microsoft.com/office/drawing/2014/main" val="3886637341"/>
                  </a:ext>
                </a:extLst>
              </a:tr>
              <a:tr h="370840">
                <a:tc>
                  <a:txBody>
                    <a:bodyPr/>
                    <a:lstStyle/>
                    <a:p>
                      <a:r>
                        <a:rPr lang="en-US" b="1" dirty="0"/>
                        <a:t>Required Courses:</a:t>
                      </a:r>
                    </a:p>
                  </a:txBody>
                  <a:tcPr/>
                </a:tc>
                <a:tc>
                  <a:txBody>
                    <a:bodyPr/>
                    <a:lstStyle/>
                    <a:p>
                      <a:endParaRPr lang="en-US"/>
                    </a:p>
                  </a:txBody>
                  <a:tcPr/>
                </a:tc>
                <a:tc>
                  <a:txBody>
                    <a:bodyPr/>
                    <a:lstStyle/>
                    <a:p>
                      <a:r>
                        <a:rPr lang="en-US" b="1" dirty="0"/>
                        <a:t>Required</a:t>
                      </a:r>
                      <a:r>
                        <a:rPr lang="en-US" b="1" baseline="0" dirty="0"/>
                        <a:t> Courses:</a:t>
                      </a:r>
                      <a:endParaRPr lang="en-US" b="1" dirty="0"/>
                    </a:p>
                  </a:txBody>
                  <a:tcPr/>
                </a:tc>
                <a:extLst>
                  <a:ext uri="{0D108BD9-81ED-4DB2-BD59-A6C34878D82A}">
                    <a16:rowId xmlns:a16="http://schemas.microsoft.com/office/drawing/2014/main" val="483245461"/>
                  </a:ext>
                </a:extLst>
              </a:tr>
              <a:tr h="370840">
                <a:tc>
                  <a:txBody>
                    <a:bodyPr/>
                    <a:lstStyle/>
                    <a:p>
                      <a:r>
                        <a:rPr lang="en-US" b="1" dirty="0"/>
                        <a:t>AERO 055</a:t>
                      </a:r>
                    </a:p>
                  </a:txBody>
                  <a:tcPr/>
                </a:tc>
                <a:tc>
                  <a:txBody>
                    <a:bodyPr/>
                    <a:lstStyle/>
                    <a:p>
                      <a:endParaRPr lang="en-US" b="1" dirty="0"/>
                    </a:p>
                  </a:txBody>
                  <a:tcPr/>
                </a:tc>
                <a:tc>
                  <a:txBody>
                    <a:bodyPr/>
                    <a:lstStyle/>
                    <a:p>
                      <a:r>
                        <a:rPr lang="en-US" b="1" dirty="0"/>
                        <a:t>AERO 055</a:t>
                      </a:r>
                    </a:p>
                  </a:txBody>
                  <a:tcPr/>
                </a:tc>
                <a:extLst>
                  <a:ext uri="{0D108BD9-81ED-4DB2-BD59-A6C34878D82A}">
                    <a16:rowId xmlns:a16="http://schemas.microsoft.com/office/drawing/2014/main" val="595467483"/>
                  </a:ext>
                </a:extLst>
              </a:tr>
              <a:tr h="370840">
                <a:tc>
                  <a:txBody>
                    <a:bodyPr/>
                    <a:lstStyle/>
                    <a:p>
                      <a:r>
                        <a:rPr lang="en-US" b="1" dirty="0"/>
                        <a:t>AERO</a:t>
                      </a:r>
                      <a:r>
                        <a:rPr lang="en-US" b="1" baseline="0" dirty="0"/>
                        <a:t> 103</a:t>
                      </a:r>
                      <a:endParaRPr lang="en-US" b="1" dirty="0"/>
                    </a:p>
                  </a:txBody>
                  <a:tcPr/>
                </a:tc>
                <a:tc>
                  <a:txBody>
                    <a:bodyPr/>
                    <a:lstStyle/>
                    <a:p>
                      <a:endParaRPr lang="en-US" b="1" dirty="0"/>
                    </a:p>
                  </a:txBody>
                  <a:tcPr/>
                </a:tc>
                <a:tc>
                  <a:txBody>
                    <a:bodyPr/>
                    <a:lstStyle/>
                    <a:p>
                      <a:r>
                        <a:rPr lang="en-US" b="1" dirty="0"/>
                        <a:t>AERO 103</a:t>
                      </a:r>
                    </a:p>
                  </a:txBody>
                  <a:tcPr/>
                </a:tc>
                <a:extLst>
                  <a:ext uri="{0D108BD9-81ED-4DB2-BD59-A6C34878D82A}">
                    <a16:rowId xmlns:a16="http://schemas.microsoft.com/office/drawing/2014/main" val="2507220831"/>
                  </a:ext>
                </a:extLst>
              </a:tr>
              <a:tr h="370840">
                <a:tc>
                  <a:txBody>
                    <a:bodyPr/>
                    <a:lstStyle/>
                    <a:p>
                      <a:r>
                        <a:rPr lang="en-US" i="1" dirty="0"/>
                        <a:t>AERO</a:t>
                      </a:r>
                      <a:r>
                        <a:rPr lang="en-US" i="1" baseline="0" dirty="0"/>
                        <a:t> 102</a:t>
                      </a:r>
                      <a:endParaRPr lang="en-US" i="1" dirty="0"/>
                    </a:p>
                  </a:txBody>
                  <a:tcPr/>
                </a:tc>
                <a:tc>
                  <a:txBody>
                    <a:bodyPr/>
                    <a:lstStyle/>
                    <a:p>
                      <a:endParaRPr lang="en-US"/>
                    </a:p>
                  </a:txBody>
                  <a:tcPr/>
                </a:tc>
                <a:tc>
                  <a:txBody>
                    <a:bodyPr/>
                    <a:lstStyle/>
                    <a:p>
                      <a:r>
                        <a:rPr lang="en-US" i="1" dirty="0"/>
                        <a:t>AERO 106</a:t>
                      </a:r>
                    </a:p>
                  </a:txBody>
                  <a:tcPr/>
                </a:tc>
                <a:extLst>
                  <a:ext uri="{0D108BD9-81ED-4DB2-BD59-A6C34878D82A}">
                    <a16:rowId xmlns:a16="http://schemas.microsoft.com/office/drawing/2014/main" val="2396547166"/>
                  </a:ext>
                </a:extLst>
              </a:tr>
              <a:tr h="370840">
                <a:tc>
                  <a:txBody>
                    <a:bodyPr/>
                    <a:lstStyle/>
                    <a:p>
                      <a:r>
                        <a:rPr lang="en-US" i="1" dirty="0"/>
                        <a:t>AERO 105</a:t>
                      </a:r>
                    </a:p>
                  </a:txBody>
                  <a:tcPr/>
                </a:tc>
                <a:tc>
                  <a:txBody>
                    <a:bodyPr/>
                    <a:lstStyle/>
                    <a:p>
                      <a:endParaRPr lang="en-US"/>
                    </a:p>
                  </a:txBody>
                  <a:tcPr/>
                </a:tc>
                <a:tc>
                  <a:txBody>
                    <a:bodyPr/>
                    <a:lstStyle/>
                    <a:p>
                      <a:r>
                        <a:rPr lang="en-US" i="1" dirty="0"/>
                        <a:t>AERO 107</a:t>
                      </a:r>
                    </a:p>
                  </a:txBody>
                  <a:tcPr/>
                </a:tc>
                <a:extLst>
                  <a:ext uri="{0D108BD9-81ED-4DB2-BD59-A6C34878D82A}">
                    <a16:rowId xmlns:a16="http://schemas.microsoft.com/office/drawing/2014/main" val="2756323764"/>
                  </a:ext>
                </a:extLst>
              </a:tr>
              <a:tr h="370840">
                <a:tc>
                  <a:txBody>
                    <a:bodyPr/>
                    <a:lstStyle/>
                    <a:p>
                      <a:r>
                        <a:rPr lang="en-US" i="1" dirty="0"/>
                        <a:t>AERO 118</a:t>
                      </a:r>
                    </a:p>
                  </a:txBody>
                  <a:tcPr/>
                </a:tc>
                <a:tc>
                  <a:txBody>
                    <a:bodyPr/>
                    <a:lstStyle/>
                    <a:p>
                      <a:endParaRPr lang="en-US"/>
                    </a:p>
                  </a:txBody>
                  <a:tcPr/>
                </a:tc>
                <a:tc>
                  <a:txBody>
                    <a:bodyPr/>
                    <a:lstStyle/>
                    <a:p>
                      <a:r>
                        <a:rPr lang="en-US" i="1" dirty="0"/>
                        <a:t>AERO 119</a:t>
                      </a:r>
                    </a:p>
                  </a:txBody>
                  <a:tcPr/>
                </a:tc>
                <a:extLst>
                  <a:ext uri="{0D108BD9-81ED-4DB2-BD59-A6C34878D82A}">
                    <a16:rowId xmlns:a16="http://schemas.microsoft.com/office/drawing/2014/main" val="2439555528"/>
                  </a:ext>
                </a:extLst>
              </a:tr>
              <a:tr h="37084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69611397"/>
                  </a:ext>
                </a:extLst>
              </a:tr>
              <a:tr h="370840">
                <a:tc>
                  <a:txBody>
                    <a:bodyPr/>
                    <a:lstStyle/>
                    <a:p>
                      <a:r>
                        <a:rPr lang="en-US" sz="1600" b="1" dirty="0"/>
                        <a:t>Combined Airframe/</a:t>
                      </a:r>
                      <a:r>
                        <a:rPr lang="en-US" sz="1600" b="1" dirty="0" err="1"/>
                        <a:t>Maint</a:t>
                      </a:r>
                      <a:r>
                        <a:rPr lang="en-US" sz="1600" b="1" dirty="0"/>
                        <a:t>. Tech</a:t>
                      </a:r>
                    </a:p>
                  </a:txBody>
                  <a:tcPr/>
                </a:tc>
                <a:tc>
                  <a:txBody>
                    <a:bodyPr/>
                    <a:lstStyle/>
                    <a:p>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Combined Airframe/</a:t>
                      </a:r>
                      <a:r>
                        <a:rPr lang="en-US" sz="1600" b="1" dirty="0" err="1"/>
                        <a:t>Maint</a:t>
                      </a:r>
                      <a:r>
                        <a:rPr lang="en-US" sz="1600" b="1" dirty="0"/>
                        <a:t>. Tech</a:t>
                      </a:r>
                    </a:p>
                  </a:txBody>
                  <a:tcPr/>
                </a:tc>
                <a:extLst>
                  <a:ext uri="{0D108BD9-81ED-4DB2-BD59-A6C34878D82A}">
                    <a16:rowId xmlns:a16="http://schemas.microsoft.com/office/drawing/2014/main" val="2781198570"/>
                  </a:ext>
                </a:extLst>
              </a:tr>
              <a:tr h="370840">
                <a:tc>
                  <a:txBody>
                    <a:bodyPr/>
                    <a:lstStyle/>
                    <a:p>
                      <a:r>
                        <a:rPr lang="en-US" dirty="0"/>
                        <a:t>AERO 106</a:t>
                      </a:r>
                    </a:p>
                  </a:txBody>
                  <a:tcPr/>
                </a:tc>
                <a:tc>
                  <a:txBody>
                    <a:bodyPr/>
                    <a:lstStyle/>
                    <a:p>
                      <a:endParaRPr lang="en-US"/>
                    </a:p>
                  </a:txBody>
                  <a:tcPr/>
                </a:tc>
                <a:tc>
                  <a:txBody>
                    <a:bodyPr/>
                    <a:lstStyle/>
                    <a:p>
                      <a:r>
                        <a:rPr lang="en-US" dirty="0"/>
                        <a:t>AERO 102</a:t>
                      </a:r>
                    </a:p>
                  </a:txBody>
                  <a:tcPr/>
                </a:tc>
                <a:extLst>
                  <a:ext uri="{0D108BD9-81ED-4DB2-BD59-A6C34878D82A}">
                    <a16:rowId xmlns:a16="http://schemas.microsoft.com/office/drawing/2014/main" val="2050501278"/>
                  </a:ext>
                </a:extLst>
              </a:tr>
              <a:tr h="370840">
                <a:tc>
                  <a:txBody>
                    <a:bodyPr/>
                    <a:lstStyle/>
                    <a:p>
                      <a:r>
                        <a:rPr lang="en-US" dirty="0"/>
                        <a:t>AERO 107</a:t>
                      </a:r>
                    </a:p>
                  </a:txBody>
                  <a:tcPr/>
                </a:tc>
                <a:tc>
                  <a:txBody>
                    <a:bodyPr/>
                    <a:lstStyle/>
                    <a:p>
                      <a:endParaRPr lang="en-US"/>
                    </a:p>
                  </a:txBody>
                  <a:tcPr/>
                </a:tc>
                <a:tc>
                  <a:txBody>
                    <a:bodyPr/>
                    <a:lstStyle/>
                    <a:p>
                      <a:r>
                        <a:rPr lang="en-US" dirty="0"/>
                        <a:t>AERO 105</a:t>
                      </a:r>
                    </a:p>
                  </a:txBody>
                  <a:tcPr/>
                </a:tc>
                <a:extLst>
                  <a:ext uri="{0D108BD9-81ED-4DB2-BD59-A6C34878D82A}">
                    <a16:rowId xmlns:a16="http://schemas.microsoft.com/office/drawing/2014/main" val="2823573968"/>
                  </a:ext>
                </a:extLst>
              </a:tr>
              <a:tr h="370840">
                <a:tc>
                  <a:txBody>
                    <a:bodyPr/>
                    <a:lstStyle/>
                    <a:p>
                      <a:r>
                        <a:rPr lang="en-US" dirty="0"/>
                        <a:t>AERO 119</a:t>
                      </a:r>
                    </a:p>
                  </a:txBody>
                  <a:tcPr/>
                </a:tc>
                <a:tc>
                  <a:txBody>
                    <a:bodyPr/>
                    <a:lstStyle/>
                    <a:p>
                      <a:endParaRPr lang="en-US"/>
                    </a:p>
                  </a:txBody>
                  <a:tcPr/>
                </a:tc>
                <a:tc>
                  <a:txBody>
                    <a:bodyPr/>
                    <a:lstStyle/>
                    <a:p>
                      <a:r>
                        <a:rPr lang="en-US" dirty="0"/>
                        <a:t>AERO 118</a:t>
                      </a:r>
                    </a:p>
                  </a:txBody>
                  <a:tcPr/>
                </a:tc>
                <a:extLst>
                  <a:ext uri="{0D108BD9-81ED-4DB2-BD59-A6C34878D82A}">
                    <a16:rowId xmlns:a16="http://schemas.microsoft.com/office/drawing/2014/main" val="319948120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36179439"/>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719995756"/>
                  </a:ext>
                </a:extLst>
              </a:tr>
            </a:tbl>
          </a:graphicData>
        </a:graphic>
      </p:graphicFrame>
      <p:sp>
        <p:nvSpPr>
          <p:cNvPr id="4" name="Slide Number Placeholder 3">
            <a:extLst>
              <a:ext uri="{FF2B5EF4-FFF2-40B4-BE49-F238E27FC236}">
                <a16:creationId xmlns:a16="http://schemas.microsoft.com/office/drawing/2014/main" id="{3F646431-C73E-5744-B993-AB64ED34F791}"/>
              </a:ext>
            </a:extLst>
          </p:cNvPr>
          <p:cNvSpPr>
            <a:spLocks noGrp="1"/>
          </p:cNvSpPr>
          <p:nvPr>
            <p:ph type="sldNum" sz="quarter" idx="12"/>
          </p:nvPr>
        </p:nvSpPr>
        <p:spPr/>
        <p:txBody>
          <a:bodyPr/>
          <a:lstStyle/>
          <a:p>
            <a:fld id="{492D8F1A-69A8-9242-9469-8400121D240A}" type="slidenum">
              <a:rPr lang="en-US" smtClean="0"/>
              <a:pPr/>
              <a:t>25</a:t>
            </a:fld>
            <a:endParaRPr lang="en-US" dirty="0"/>
          </a:p>
        </p:txBody>
      </p:sp>
      <p:sp>
        <p:nvSpPr>
          <p:cNvPr id="6" name="Right Brace 5"/>
          <p:cNvSpPr/>
          <p:nvPr/>
        </p:nvSpPr>
        <p:spPr>
          <a:xfrm>
            <a:off x="5503652" y="2514768"/>
            <a:ext cx="327804" cy="836762"/>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cxnSp>
        <p:nvCxnSpPr>
          <p:cNvPr id="8" name="Straight Arrow Connector 7"/>
          <p:cNvCxnSpPr/>
          <p:nvPr/>
        </p:nvCxnSpPr>
        <p:spPr>
          <a:xfrm>
            <a:off x="5891841" y="3014727"/>
            <a:ext cx="1617453" cy="170392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p:cNvSpPr/>
          <p:nvPr/>
        </p:nvSpPr>
        <p:spPr>
          <a:xfrm>
            <a:off x="7612812" y="4382219"/>
            <a:ext cx="392502" cy="819509"/>
          </a:xfrm>
          <a:prstGeom prst="leftBrace">
            <a:avLst>
              <a:gd name="adj1" fmla="val 8333"/>
              <a:gd name="adj2" fmla="val 48906"/>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a:off x="7595559" y="2527539"/>
            <a:ext cx="457200" cy="974377"/>
          </a:xfrm>
          <a:prstGeom prst="leftBrace">
            <a:avLst>
              <a:gd name="adj1" fmla="val 8333"/>
              <a:gd name="adj2" fmla="val 47344"/>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flipH="1">
            <a:off x="5883215" y="3014727"/>
            <a:ext cx="1604513" cy="170392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a:off x="5533845" y="4364966"/>
            <a:ext cx="327804" cy="836762"/>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04706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546B-35BA-E84D-982E-6D4152A1A55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819D4AF-9A25-2F44-A1A4-25FACAA022B1}"/>
              </a:ext>
            </a:extLst>
          </p:cNvPr>
          <p:cNvSpPr>
            <a:spLocks noGrp="1"/>
          </p:cNvSpPr>
          <p:nvPr>
            <p:ph idx="1"/>
          </p:nvPr>
        </p:nvSpPr>
        <p:spPr>
          <a:xfrm>
            <a:off x="4930346" y="316776"/>
            <a:ext cx="6868297" cy="4668574"/>
          </a:xfrm>
        </p:spPr>
        <p:txBody>
          <a:bodyPr>
            <a:normAutofit fontScale="70000" lnSpcReduction="20000"/>
          </a:bodyPr>
          <a:lstStyle/>
          <a:p>
            <a:pPr marL="0" indent="0" algn="ctr">
              <a:buNone/>
            </a:pPr>
            <a:r>
              <a:rPr lang="en-US" sz="3900" dirty="0"/>
              <a:t>Discussion and Questions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Any comments, examples, or advice from the group?</a:t>
            </a:r>
          </a:p>
        </p:txBody>
      </p:sp>
      <p:sp>
        <p:nvSpPr>
          <p:cNvPr id="4" name="Slide Number Placeholder 3">
            <a:extLst>
              <a:ext uri="{FF2B5EF4-FFF2-40B4-BE49-F238E27FC236}">
                <a16:creationId xmlns:a16="http://schemas.microsoft.com/office/drawing/2014/main" id="{C765C214-1066-B448-811A-3C478F7F1E04}"/>
              </a:ext>
            </a:extLst>
          </p:cNvPr>
          <p:cNvSpPr>
            <a:spLocks noGrp="1"/>
          </p:cNvSpPr>
          <p:nvPr>
            <p:ph type="sldNum" sz="quarter" idx="12"/>
          </p:nvPr>
        </p:nvSpPr>
        <p:spPr/>
        <p:txBody>
          <a:bodyPr/>
          <a:lstStyle/>
          <a:p>
            <a:fld id="{492D8F1A-69A8-9242-9469-8400121D240A}" type="slidenum">
              <a:rPr lang="en-US" smtClean="0"/>
              <a:pPr/>
              <a:t>26</a:t>
            </a:fld>
            <a:endParaRPr lang="en-US" dirty="0"/>
          </a:p>
        </p:txBody>
      </p:sp>
      <p:pic>
        <p:nvPicPr>
          <p:cNvPr id="6" name="Picture 5">
            <a:extLst>
              <a:ext uri="{FF2B5EF4-FFF2-40B4-BE49-F238E27FC236}">
                <a16:creationId xmlns:a16="http://schemas.microsoft.com/office/drawing/2014/main" id="{C7BB5A69-A78C-0D4E-82A2-9DD089AC05F2}"/>
              </a:ext>
            </a:extLst>
          </p:cNvPr>
          <p:cNvPicPr>
            <a:picLocks noChangeAspect="1"/>
          </p:cNvPicPr>
          <p:nvPr/>
        </p:nvPicPr>
        <p:blipFill>
          <a:blip r:embed="rId2"/>
          <a:stretch>
            <a:fillRect/>
          </a:stretch>
        </p:blipFill>
        <p:spPr>
          <a:xfrm>
            <a:off x="4803322" y="853793"/>
            <a:ext cx="7388678" cy="3594540"/>
          </a:xfrm>
          <a:prstGeom prst="rect">
            <a:avLst/>
          </a:prstGeom>
        </p:spPr>
      </p:pic>
    </p:spTree>
    <p:extLst>
      <p:ext uri="{BB962C8B-B14F-4D97-AF65-F5344CB8AC3E}">
        <p14:creationId xmlns:p14="http://schemas.microsoft.com/office/powerpoint/2010/main" val="1942206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6047-7EF6-CF45-B54E-5535A95B25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897A9A-89D4-A54D-AE20-D8486A01621B}"/>
              </a:ext>
            </a:extLst>
          </p:cNvPr>
          <p:cNvSpPr>
            <a:spLocks noGrp="1"/>
          </p:cNvSpPr>
          <p:nvPr>
            <p:ph idx="1"/>
          </p:nvPr>
        </p:nvSpPr>
        <p:spPr/>
        <p:txBody>
          <a:bodyPr>
            <a:normAutofit/>
          </a:bodyPr>
          <a:lstStyle/>
          <a:p>
            <a:pPr marL="0" indent="0">
              <a:buNone/>
            </a:pPr>
            <a:r>
              <a:rPr lang="en-US" dirty="0"/>
              <a:t>Resources</a:t>
            </a:r>
          </a:p>
          <a:p>
            <a:pPr marL="0" indent="0">
              <a:buNone/>
            </a:pPr>
            <a:r>
              <a:rPr lang="en-US" sz="1800" dirty="0"/>
              <a:t>This is a 66 page toolkit with examples from around the United States.</a:t>
            </a:r>
            <a:endParaRPr lang="en-US" dirty="0"/>
          </a:p>
          <a:p>
            <a:r>
              <a:rPr lang="en-US" sz="1800" dirty="0">
                <a:solidFill>
                  <a:schemeClr val="accent5">
                    <a:lumMod val="60000"/>
                    <a:lumOff val="40000"/>
                  </a:schemeClr>
                </a:solidFill>
                <a:hlinkClick r:id="rId2">
                  <a:extLst>
                    <a:ext uri="{A12FA001-AC4F-418D-AE19-62706E023703}">
                      <ahyp:hlinkClr xmlns:ahyp="http://schemas.microsoft.com/office/drawing/2018/hyperlinkcolor" val="tx"/>
                    </a:ext>
                  </a:extLst>
                </a:hlinkClick>
              </a:rPr>
              <a:t>https://www.cord.org/stackable_credentials_toolkit_EDversion_2018.pdf</a:t>
            </a:r>
            <a:endParaRPr lang="en-US" sz="1800" dirty="0">
              <a:solidFill>
                <a:schemeClr val="accent5">
                  <a:lumMod val="60000"/>
                  <a:lumOff val="40000"/>
                </a:schemeClr>
              </a:solidFill>
            </a:endParaRPr>
          </a:p>
          <a:p>
            <a:pPr marL="0" indent="0">
              <a:buNone/>
            </a:pPr>
            <a:r>
              <a:rPr lang="en-US" sz="1800" dirty="0"/>
              <a:t>A listing of the California Community College regional and statewide directors in various industry sectors.</a:t>
            </a:r>
          </a:p>
          <a:p>
            <a:pPr marL="0" indent="0">
              <a:buNone/>
            </a:pPr>
            <a:r>
              <a:rPr lang="en-US" sz="1800" dirty="0">
                <a:solidFill>
                  <a:schemeClr val="accent5">
                    <a:lumMod val="60000"/>
                    <a:lumOff val="40000"/>
                  </a:schemeClr>
                </a:solidFill>
                <a:hlinkClick r:id="rId3">
                  <a:extLst>
                    <a:ext uri="{A12FA001-AC4F-418D-AE19-62706E023703}">
                      <ahyp:hlinkClr xmlns:ahyp="http://schemas.microsoft.com/office/drawing/2018/hyperlinkcolor" val="tx"/>
                    </a:ext>
                  </a:extLst>
                </a:hlinkClick>
              </a:rPr>
              <a:t>https://www.cccco.edu/About-Us/Chancellors-Office/Divisions/Workforce-and-Economic-Development/Technical-Assistance-Providers</a:t>
            </a:r>
            <a:endParaRPr lang="en-US" sz="1800" dirty="0">
              <a:solidFill>
                <a:schemeClr val="accent5">
                  <a:lumMod val="60000"/>
                  <a:lumOff val="40000"/>
                </a:schemeClr>
              </a:solidFill>
            </a:endParaRPr>
          </a:p>
          <a:p>
            <a:pPr marL="0" indent="0">
              <a:buNone/>
            </a:pPr>
            <a:r>
              <a:rPr lang="en-US" sz="1800" dirty="0"/>
              <a:t>This is a toolkit on steps to adding qualified industry experts to your hiring pool by recognizing industry experience as equivalent.</a:t>
            </a:r>
          </a:p>
          <a:p>
            <a:pPr marL="0" indent="0">
              <a:buNone/>
            </a:pPr>
            <a:r>
              <a:rPr lang="en-US" sz="1800" dirty="0">
                <a:solidFill>
                  <a:schemeClr val="accent5">
                    <a:lumMod val="60000"/>
                    <a:lumOff val="40000"/>
                  </a:schemeClr>
                </a:solidFill>
              </a:rPr>
              <a:t>https://</a:t>
            </a:r>
            <a:r>
              <a:rPr lang="en-US" sz="1800" dirty="0" err="1">
                <a:solidFill>
                  <a:schemeClr val="accent5">
                    <a:lumMod val="60000"/>
                    <a:lumOff val="40000"/>
                  </a:schemeClr>
                </a:solidFill>
              </a:rPr>
              <a:t>asccc.org</a:t>
            </a:r>
            <a:r>
              <a:rPr lang="en-US" sz="1800" dirty="0">
                <a:solidFill>
                  <a:schemeClr val="accent5">
                    <a:lumMod val="60000"/>
                    <a:lumOff val="40000"/>
                  </a:schemeClr>
                </a:solidFill>
              </a:rPr>
              <a:t>/sites/default/files/</a:t>
            </a:r>
            <a:r>
              <a:rPr lang="en-US" sz="1800" dirty="0" err="1">
                <a:solidFill>
                  <a:schemeClr val="accent5">
                    <a:lumMod val="60000"/>
                    <a:lumOff val="40000"/>
                  </a:schemeClr>
                </a:solidFill>
              </a:rPr>
              <a:t>ADAversion_CTEMinQualsToolkit.pdf</a:t>
            </a:r>
            <a:endParaRPr lang="en-US" sz="1800" dirty="0">
              <a:solidFill>
                <a:schemeClr val="accent5">
                  <a:lumMod val="60000"/>
                  <a:lumOff val="40000"/>
                </a:schemeClr>
              </a:solidFill>
            </a:endParaRPr>
          </a:p>
        </p:txBody>
      </p:sp>
      <p:sp>
        <p:nvSpPr>
          <p:cNvPr id="4" name="Slide Number Placeholder 3">
            <a:extLst>
              <a:ext uri="{FF2B5EF4-FFF2-40B4-BE49-F238E27FC236}">
                <a16:creationId xmlns:a16="http://schemas.microsoft.com/office/drawing/2014/main" id="{9CA8BA2E-16B9-7744-8894-494D76CE7EE1}"/>
              </a:ext>
            </a:extLst>
          </p:cNvPr>
          <p:cNvSpPr>
            <a:spLocks noGrp="1"/>
          </p:cNvSpPr>
          <p:nvPr>
            <p:ph type="sldNum" sz="quarter" idx="12"/>
          </p:nvPr>
        </p:nvSpPr>
        <p:spPr/>
        <p:txBody>
          <a:bodyPr/>
          <a:lstStyle/>
          <a:p>
            <a:fld id="{492D8F1A-69A8-9242-9469-8400121D240A}" type="slidenum">
              <a:rPr lang="en-US" smtClean="0"/>
              <a:pPr/>
              <a:t>27</a:t>
            </a:fld>
            <a:endParaRPr lang="en-US" dirty="0"/>
          </a:p>
        </p:txBody>
      </p:sp>
    </p:spTree>
    <p:extLst>
      <p:ext uri="{BB962C8B-B14F-4D97-AF65-F5344CB8AC3E}">
        <p14:creationId xmlns:p14="http://schemas.microsoft.com/office/powerpoint/2010/main" val="2938774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BC02-28D0-8C4E-A462-58C70E0BCB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E886D6-3AFD-F44D-BBE2-7E01D8AB58C9}"/>
              </a:ext>
            </a:extLst>
          </p:cNvPr>
          <p:cNvSpPr>
            <a:spLocks noGrp="1"/>
          </p:cNvSpPr>
          <p:nvPr>
            <p:ph idx="1"/>
          </p:nvPr>
        </p:nvSpPr>
        <p:spPr>
          <a:xfrm>
            <a:off x="3639672" y="3289738"/>
            <a:ext cx="8220634" cy="4681645"/>
          </a:xfrm>
        </p:spPr>
        <p:txBody>
          <a:bodyPr/>
          <a:lstStyle/>
          <a:p>
            <a:endParaRPr lang="en-US" dirty="0"/>
          </a:p>
          <a:p>
            <a:pPr marL="0" indent="0">
              <a:buNone/>
            </a:pPr>
            <a:r>
              <a:rPr lang="en-US" sz="3200" dirty="0"/>
              <a:t>Brandi Asmus </a:t>
            </a:r>
            <a:r>
              <a:rPr lang="en-US" sz="3200" u="sng" dirty="0">
                <a:solidFill>
                  <a:schemeClr val="accent5">
                    <a:lumMod val="60000"/>
                    <a:lumOff val="40000"/>
                  </a:schemeClr>
                </a:solidFill>
              </a:rPr>
              <a:t>basmus@yccd.edu</a:t>
            </a:r>
          </a:p>
          <a:p>
            <a:pPr marL="0" indent="0">
              <a:buNone/>
            </a:pPr>
            <a:r>
              <a:rPr lang="en-US" sz="3200" dirty="0"/>
              <a:t>Dr. </a:t>
            </a:r>
            <a:r>
              <a:rPr lang="en-US" sz="3200" dirty="0">
                <a:solidFill>
                  <a:schemeClr val="tx2"/>
                </a:solidFill>
              </a:rPr>
              <a:t>Davi</a:t>
            </a:r>
            <a:r>
              <a:rPr lang="en-US" sz="3200" dirty="0"/>
              <a:t>d Williams </a:t>
            </a:r>
            <a:r>
              <a:rPr lang="en-US" sz="3200" dirty="0">
                <a:solidFill>
                  <a:srgbClr val="00B0F0"/>
                </a:solidFill>
                <a:hlinkClick r:id="rId2">
                  <a:extLst>
                    <a:ext uri="{A12FA001-AC4F-418D-AE19-62706E023703}">
                      <ahyp:hlinkClr xmlns:ahyp="http://schemas.microsoft.com/office/drawing/2018/hyperlinkcolor" val="tx"/>
                    </a:ext>
                  </a:extLst>
                </a:hlinkClick>
              </a:rPr>
              <a:t>david.williams@solano.edu</a:t>
            </a:r>
            <a:endParaRPr lang="en-US" sz="3200" dirty="0">
              <a:solidFill>
                <a:srgbClr val="00B0F0"/>
              </a:solidFill>
            </a:endParaRPr>
          </a:p>
          <a:p>
            <a:pPr marL="0" indent="0">
              <a:buNone/>
            </a:pPr>
            <a:r>
              <a:rPr lang="en-US" sz="3200" dirty="0"/>
              <a:t>Dr. Lynn Shaw </a:t>
            </a:r>
            <a:r>
              <a:rPr lang="en-US" sz="3200" u="sng" dirty="0">
                <a:solidFill>
                  <a:srgbClr val="00B0F0"/>
                </a:solidFill>
                <a:hlinkClick r:id="rId3">
                  <a:extLst>
                    <a:ext uri="{A12FA001-AC4F-418D-AE19-62706E023703}">
                      <ahyp:hlinkClr xmlns:ahyp="http://schemas.microsoft.com/office/drawing/2018/hyperlinkcolor" val="tx"/>
                    </a:ext>
                  </a:extLst>
                </a:hlinkClick>
              </a:rPr>
              <a:t>shawlynn@gmail.com</a:t>
            </a:r>
            <a:endParaRPr lang="en-US" sz="3200" u="sng" dirty="0">
              <a:solidFill>
                <a:srgbClr val="00B0F0"/>
              </a:solidFill>
            </a:endParaRPr>
          </a:p>
          <a:p>
            <a:pPr marL="0" indent="0">
              <a:buNone/>
            </a:pPr>
            <a:r>
              <a:rPr lang="en-US" sz="3200" dirty="0"/>
              <a:t>Steven Wright </a:t>
            </a:r>
            <a:r>
              <a:rPr lang="en-US" u="sng" dirty="0" err="1">
                <a:solidFill>
                  <a:srgbClr val="00B0F0"/>
                </a:solidFill>
              </a:rPr>
              <a:t>steve@wrightca.com</a:t>
            </a:r>
            <a:endParaRPr lang="en-US" u="sng" dirty="0">
              <a:solidFill>
                <a:srgbClr val="00B0F0"/>
              </a:solidFill>
            </a:endParaRPr>
          </a:p>
          <a:p>
            <a:pPr marL="0" indent="0">
              <a:buNone/>
            </a:pPr>
            <a:endParaRPr lang="en-US" sz="3200" u="sng" dirty="0">
              <a:solidFill>
                <a:schemeClr val="accent5">
                  <a:lumMod val="60000"/>
                  <a:lumOff val="40000"/>
                </a:schemeClr>
              </a:solidFill>
            </a:endParaRPr>
          </a:p>
        </p:txBody>
      </p:sp>
      <p:sp>
        <p:nvSpPr>
          <p:cNvPr id="4" name="Slide Number Placeholder 3">
            <a:extLst>
              <a:ext uri="{FF2B5EF4-FFF2-40B4-BE49-F238E27FC236}">
                <a16:creationId xmlns:a16="http://schemas.microsoft.com/office/drawing/2014/main" id="{AB52AE26-1D0A-8A47-9EC2-7E8EB28B9A2E}"/>
              </a:ext>
            </a:extLst>
          </p:cNvPr>
          <p:cNvSpPr>
            <a:spLocks noGrp="1"/>
          </p:cNvSpPr>
          <p:nvPr>
            <p:ph type="sldNum" sz="quarter" idx="12"/>
          </p:nvPr>
        </p:nvSpPr>
        <p:spPr/>
        <p:txBody>
          <a:bodyPr/>
          <a:lstStyle/>
          <a:p>
            <a:fld id="{492D8F1A-69A8-9242-9469-8400121D240A}" type="slidenum">
              <a:rPr lang="en-US" smtClean="0"/>
              <a:pPr/>
              <a:t>28</a:t>
            </a:fld>
            <a:endParaRPr lang="en-US" dirty="0"/>
          </a:p>
        </p:txBody>
      </p:sp>
      <p:pic>
        <p:nvPicPr>
          <p:cNvPr id="5" name="Picture 4">
            <a:extLst>
              <a:ext uri="{FF2B5EF4-FFF2-40B4-BE49-F238E27FC236}">
                <a16:creationId xmlns:a16="http://schemas.microsoft.com/office/drawing/2014/main" id="{A26930E5-5F74-504E-94BE-60515BA307AD}"/>
              </a:ext>
            </a:extLst>
          </p:cNvPr>
          <p:cNvPicPr>
            <a:picLocks noChangeAspect="1"/>
          </p:cNvPicPr>
          <p:nvPr/>
        </p:nvPicPr>
        <p:blipFill>
          <a:blip r:embed="rId4"/>
          <a:stretch>
            <a:fillRect/>
          </a:stretch>
        </p:blipFill>
        <p:spPr>
          <a:xfrm>
            <a:off x="5649334" y="574801"/>
            <a:ext cx="4705107" cy="3148270"/>
          </a:xfrm>
          <a:prstGeom prst="rect">
            <a:avLst/>
          </a:prstGeom>
        </p:spPr>
      </p:pic>
    </p:spTree>
    <p:extLst>
      <p:ext uri="{BB962C8B-B14F-4D97-AF65-F5344CB8AC3E}">
        <p14:creationId xmlns:p14="http://schemas.microsoft.com/office/powerpoint/2010/main" val="3329948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3AF3-2388-2446-A577-B17DEC478EEE}"/>
              </a:ext>
            </a:extLst>
          </p:cNvPr>
          <p:cNvSpPr>
            <a:spLocks noGrp="1"/>
          </p:cNvSpPr>
          <p:nvPr>
            <p:ph type="title"/>
          </p:nvPr>
        </p:nvSpPr>
        <p:spPr/>
        <p:txBody>
          <a:bodyPr/>
          <a:lstStyle/>
          <a:p>
            <a:r>
              <a:rPr lang="en-US" dirty="0"/>
              <a:t>What will you need to know before you begin a Stackable Certificate?</a:t>
            </a:r>
          </a:p>
        </p:txBody>
      </p:sp>
      <p:sp>
        <p:nvSpPr>
          <p:cNvPr id="3" name="Content Placeholder 2">
            <a:extLst>
              <a:ext uri="{FF2B5EF4-FFF2-40B4-BE49-F238E27FC236}">
                <a16:creationId xmlns:a16="http://schemas.microsoft.com/office/drawing/2014/main" id="{EF919BE0-05B3-E64D-B34D-CD8EEC7E87C5}"/>
              </a:ext>
            </a:extLst>
          </p:cNvPr>
          <p:cNvSpPr>
            <a:spLocks noGrp="1"/>
          </p:cNvSpPr>
          <p:nvPr>
            <p:ph idx="1"/>
          </p:nvPr>
        </p:nvSpPr>
        <p:spPr/>
        <p:txBody>
          <a:bodyPr>
            <a:normAutofit fontScale="70000" lnSpcReduction="20000"/>
          </a:bodyPr>
          <a:lstStyle/>
          <a:p>
            <a:r>
              <a:rPr lang="en-US" b="1" dirty="0"/>
              <a:t>Affirm the need for stackable credentials and clarify training goals. </a:t>
            </a:r>
            <a:r>
              <a:rPr lang="en-US" dirty="0"/>
              <a:t>You might think stackable credentials are a good strategy for your department or students, but what is the value for </a:t>
            </a:r>
            <a:r>
              <a:rPr lang="en-US" i="1" dirty="0"/>
              <a:t>employers? </a:t>
            </a:r>
            <a:r>
              <a:rPr lang="en-US" dirty="0"/>
              <a:t>What data do you have to support this assertion? How well do you understand what employers need? Before initiating program design, decide how you will engage employers and what the engagement process will yield. </a:t>
            </a:r>
          </a:p>
          <a:p>
            <a:r>
              <a:rPr lang="en-US" b="1" dirty="0"/>
              <a:t>Create a culture of employer leadership. </a:t>
            </a:r>
            <a:r>
              <a:rPr lang="en-US" dirty="0"/>
              <a:t>The design of stackable credentials should be driven by industry demand and led by employers. Pipelines to jobs are important outcomes. Establish the understanding, among employers and education partners alike, that </a:t>
            </a:r>
            <a:r>
              <a:rPr lang="en-US" i="1" dirty="0"/>
              <a:t>employers’ </a:t>
            </a:r>
            <a:r>
              <a:rPr lang="en-US" dirty="0"/>
              <a:t>needs will drive this effort. </a:t>
            </a:r>
          </a:p>
          <a:p>
            <a:r>
              <a:rPr lang="en-US" b="1" dirty="0"/>
              <a:t>Build expectations for the future. </a:t>
            </a:r>
            <a:r>
              <a:rPr lang="en-US" dirty="0"/>
              <a:t>You will need engaged employers at all stages of design, development, and implementation. Set the expectation from the outset that this is a partnership, not a cursory curriculum review. </a:t>
            </a:r>
          </a:p>
          <a:p>
            <a:endParaRPr lang="en-US" dirty="0"/>
          </a:p>
        </p:txBody>
      </p:sp>
      <p:sp>
        <p:nvSpPr>
          <p:cNvPr id="4" name="Slide Number Placeholder 3">
            <a:extLst>
              <a:ext uri="{FF2B5EF4-FFF2-40B4-BE49-F238E27FC236}">
                <a16:creationId xmlns:a16="http://schemas.microsoft.com/office/drawing/2014/main" id="{573674D0-D34B-8D43-9227-A748B016C9F6}"/>
              </a:ext>
            </a:extLst>
          </p:cNvPr>
          <p:cNvSpPr>
            <a:spLocks noGrp="1"/>
          </p:cNvSpPr>
          <p:nvPr>
            <p:ph type="sldNum" sz="quarter" idx="12"/>
          </p:nvPr>
        </p:nvSpPr>
        <p:spPr/>
        <p:txBody>
          <a:bodyPr/>
          <a:lstStyle/>
          <a:p>
            <a:fld id="{492D8F1A-69A8-9242-9469-8400121D240A}" type="slidenum">
              <a:rPr lang="en-US" smtClean="0"/>
              <a:pPr/>
              <a:t>3</a:t>
            </a:fld>
            <a:endParaRPr lang="en-US" dirty="0"/>
          </a:p>
        </p:txBody>
      </p:sp>
    </p:spTree>
    <p:extLst>
      <p:ext uri="{BB962C8B-B14F-4D97-AF65-F5344CB8AC3E}">
        <p14:creationId xmlns:p14="http://schemas.microsoft.com/office/powerpoint/2010/main" val="481171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0691-78B1-0741-B2DC-30E395A09368}"/>
              </a:ext>
            </a:extLst>
          </p:cNvPr>
          <p:cNvSpPr>
            <a:spLocks noGrp="1"/>
          </p:cNvSpPr>
          <p:nvPr>
            <p:ph type="title"/>
          </p:nvPr>
        </p:nvSpPr>
        <p:spPr/>
        <p:txBody>
          <a:bodyPr/>
          <a:lstStyle/>
          <a:p>
            <a:r>
              <a:rPr lang="en-US" dirty="0"/>
              <a:t>Why use Stackable Certificates?</a:t>
            </a:r>
          </a:p>
        </p:txBody>
      </p:sp>
      <p:sp>
        <p:nvSpPr>
          <p:cNvPr id="3" name="Content Placeholder 2">
            <a:extLst>
              <a:ext uri="{FF2B5EF4-FFF2-40B4-BE49-F238E27FC236}">
                <a16:creationId xmlns:a16="http://schemas.microsoft.com/office/drawing/2014/main" id="{0AA2A021-278D-BC40-B862-30C8C2255BBC}"/>
              </a:ext>
            </a:extLst>
          </p:cNvPr>
          <p:cNvSpPr>
            <a:spLocks noGrp="1"/>
          </p:cNvSpPr>
          <p:nvPr>
            <p:ph idx="1"/>
          </p:nvPr>
        </p:nvSpPr>
        <p:spPr>
          <a:xfrm>
            <a:off x="4463879" y="1093359"/>
            <a:ext cx="7495402" cy="4397590"/>
          </a:xfrm>
        </p:spPr>
        <p:txBody>
          <a:bodyPr>
            <a:normAutofit fontScale="85000" lnSpcReduction="20000"/>
          </a:bodyPr>
          <a:lstStyle/>
          <a:p>
            <a:pPr marL="0" indent="0">
              <a:buNone/>
            </a:pPr>
            <a:endParaRPr lang="en-US" dirty="0"/>
          </a:p>
          <a:p>
            <a:r>
              <a:rPr lang="en-US" dirty="0"/>
              <a:t>Meets workforce needs of today</a:t>
            </a:r>
          </a:p>
          <a:p>
            <a:pPr marL="0" indent="0">
              <a:buNone/>
            </a:pPr>
            <a:endParaRPr lang="en-US" dirty="0"/>
          </a:p>
          <a:p>
            <a:r>
              <a:rPr lang="en-US" dirty="0"/>
              <a:t>Provides current employability skills</a:t>
            </a:r>
          </a:p>
          <a:p>
            <a:pPr marL="0" indent="0">
              <a:buNone/>
            </a:pPr>
            <a:endParaRPr lang="en-US" dirty="0"/>
          </a:p>
          <a:p>
            <a:r>
              <a:rPr lang="en-US" dirty="0"/>
              <a:t>Aligns with business and industry certifications and licensure</a:t>
            </a:r>
          </a:p>
          <a:p>
            <a:pPr marL="0" indent="0">
              <a:buNone/>
            </a:pPr>
            <a:endParaRPr lang="en-US" dirty="0"/>
          </a:p>
          <a:p>
            <a:r>
              <a:rPr lang="en-US" dirty="0"/>
              <a:t>Links skills for continuous improvement</a:t>
            </a:r>
          </a:p>
          <a:p>
            <a:endParaRPr lang="en-US" dirty="0"/>
          </a:p>
          <a:p>
            <a:r>
              <a:rPr lang="en-US" dirty="0"/>
              <a:t>Structures learning in short easily connectable parts</a:t>
            </a:r>
          </a:p>
          <a:p>
            <a:endParaRPr lang="en-US" dirty="0"/>
          </a:p>
        </p:txBody>
      </p:sp>
      <p:sp>
        <p:nvSpPr>
          <p:cNvPr id="4" name="Slide Number Placeholder 3">
            <a:extLst>
              <a:ext uri="{FF2B5EF4-FFF2-40B4-BE49-F238E27FC236}">
                <a16:creationId xmlns:a16="http://schemas.microsoft.com/office/drawing/2014/main" id="{1185AB2F-3EA3-0F4B-8DF5-7650377026FC}"/>
              </a:ext>
            </a:extLst>
          </p:cNvPr>
          <p:cNvSpPr>
            <a:spLocks noGrp="1"/>
          </p:cNvSpPr>
          <p:nvPr>
            <p:ph type="sldNum" sz="quarter" idx="12"/>
          </p:nvPr>
        </p:nvSpPr>
        <p:spPr/>
        <p:txBody>
          <a:bodyPr/>
          <a:lstStyle/>
          <a:p>
            <a:fld id="{492D8F1A-69A8-9242-9469-8400121D240A}" type="slidenum">
              <a:rPr lang="en-US" smtClean="0"/>
              <a:pPr/>
              <a:t>4</a:t>
            </a:fld>
            <a:endParaRPr lang="en-US" dirty="0"/>
          </a:p>
        </p:txBody>
      </p:sp>
    </p:spTree>
    <p:extLst>
      <p:ext uri="{BB962C8B-B14F-4D97-AF65-F5344CB8AC3E}">
        <p14:creationId xmlns:p14="http://schemas.microsoft.com/office/powerpoint/2010/main" val="105819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EA99-4404-134F-9DF8-65721531F88B}"/>
              </a:ext>
            </a:extLst>
          </p:cNvPr>
          <p:cNvSpPr>
            <a:spLocks noGrp="1"/>
          </p:cNvSpPr>
          <p:nvPr>
            <p:ph type="title"/>
          </p:nvPr>
        </p:nvSpPr>
        <p:spPr/>
        <p:txBody>
          <a:bodyPr/>
          <a:lstStyle/>
          <a:p>
            <a:r>
              <a:rPr lang="en-US" dirty="0"/>
              <a:t>How to begin</a:t>
            </a:r>
          </a:p>
        </p:txBody>
      </p:sp>
      <p:sp>
        <p:nvSpPr>
          <p:cNvPr id="3" name="Content Placeholder 2">
            <a:extLst>
              <a:ext uri="{FF2B5EF4-FFF2-40B4-BE49-F238E27FC236}">
                <a16:creationId xmlns:a16="http://schemas.microsoft.com/office/drawing/2014/main" id="{EC4D116F-11BF-A644-AF31-2EDFD6DDFC5F}"/>
              </a:ext>
            </a:extLst>
          </p:cNvPr>
          <p:cNvSpPr>
            <a:spLocks noGrp="1"/>
          </p:cNvSpPr>
          <p:nvPr>
            <p:ph idx="1"/>
          </p:nvPr>
        </p:nvSpPr>
        <p:spPr/>
        <p:txBody>
          <a:bodyPr>
            <a:normAutofit fontScale="92500"/>
          </a:bodyPr>
          <a:lstStyle/>
          <a:p>
            <a:pPr lvl="0"/>
            <a:r>
              <a:rPr lang="en-US" dirty="0"/>
              <a:t>Contact your Regional or Statewide Director</a:t>
            </a:r>
          </a:p>
          <a:p>
            <a:pPr lvl="0"/>
            <a:r>
              <a:rPr lang="en-US" dirty="0"/>
              <a:t>Review other programs in your disciple that are stackable</a:t>
            </a:r>
          </a:p>
          <a:p>
            <a:pPr lvl="0"/>
            <a:r>
              <a:rPr lang="en-US" dirty="0"/>
              <a:t>Know your regional or local employment gaps</a:t>
            </a:r>
          </a:p>
          <a:p>
            <a:pPr lvl="0"/>
            <a:r>
              <a:rPr lang="en-US" dirty="0"/>
              <a:t>Anticipate ongoing changes in industry that will impact curriculum </a:t>
            </a:r>
          </a:p>
          <a:p>
            <a:pPr lvl="0"/>
            <a:r>
              <a:rPr lang="en-US" dirty="0"/>
              <a:t>Engage in partnership opportunities, including work-based learning and apprenticeship</a:t>
            </a:r>
          </a:p>
          <a:p>
            <a:pPr lvl="0"/>
            <a:r>
              <a:rPr lang="en-US" dirty="0"/>
              <a:t>Include “soft-skills” in the curriculum</a:t>
            </a:r>
            <a:endParaRPr lang="en-US" dirty="0">
              <a:solidFill>
                <a:srgbClr val="376092"/>
              </a:solidFill>
            </a:endParaRPr>
          </a:p>
          <a:p>
            <a:endParaRPr lang="en-US" dirty="0"/>
          </a:p>
        </p:txBody>
      </p:sp>
      <p:sp>
        <p:nvSpPr>
          <p:cNvPr id="4" name="Slide Number Placeholder 3">
            <a:extLst>
              <a:ext uri="{FF2B5EF4-FFF2-40B4-BE49-F238E27FC236}">
                <a16:creationId xmlns:a16="http://schemas.microsoft.com/office/drawing/2014/main" id="{17B69916-6577-844D-AF39-87D3E046C205}"/>
              </a:ext>
            </a:extLst>
          </p:cNvPr>
          <p:cNvSpPr>
            <a:spLocks noGrp="1"/>
          </p:cNvSpPr>
          <p:nvPr>
            <p:ph type="sldNum" sz="quarter" idx="12"/>
          </p:nvPr>
        </p:nvSpPr>
        <p:spPr/>
        <p:txBody>
          <a:bodyPr/>
          <a:lstStyle/>
          <a:p>
            <a:fld id="{492D8F1A-69A8-9242-9469-8400121D240A}" type="slidenum">
              <a:rPr lang="en-US" smtClean="0"/>
              <a:pPr/>
              <a:t>5</a:t>
            </a:fld>
            <a:endParaRPr lang="en-US" dirty="0"/>
          </a:p>
        </p:txBody>
      </p:sp>
    </p:spTree>
    <p:extLst>
      <p:ext uri="{BB962C8B-B14F-4D97-AF65-F5344CB8AC3E}">
        <p14:creationId xmlns:p14="http://schemas.microsoft.com/office/powerpoint/2010/main" val="3232400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35AF44-194C-4D4E-B9E6-69D7912AEE36}"/>
              </a:ext>
            </a:extLst>
          </p:cNvPr>
          <p:cNvPicPr>
            <a:picLocks noChangeAspect="1"/>
          </p:cNvPicPr>
          <p:nvPr/>
        </p:nvPicPr>
        <p:blipFill>
          <a:blip r:embed="rId3"/>
          <a:stretch>
            <a:fillRect/>
          </a:stretch>
        </p:blipFill>
        <p:spPr>
          <a:xfrm>
            <a:off x="2500798" y="2095741"/>
            <a:ext cx="1676239" cy="1565881"/>
          </a:xfrm>
          <a:prstGeom prst="rect">
            <a:avLst/>
          </a:prstGeom>
        </p:spPr>
      </p:pic>
      <p:pic>
        <p:nvPicPr>
          <p:cNvPr id="2" name="Picture 1">
            <a:extLst>
              <a:ext uri="{FF2B5EF4-FFF2-40B4-BE49-F238E27FC236}">
                <a16:creationId xmlns:a16="http://schemas.microsoft.com/office/drawing/2014/main" id="{89F3C3EA-6185-F143-A718-485B5A591ED6}"/>
              </a:ext>
            </a:extLst>
          </p:cNvPr>
          <p:cNvPicPr>
            <a:picLocks noChangeAspect="1"/>
          </p:cNvPicPr>
          <p:nvPr/>
        </p:nvPicPr>
        <p:blipFill>
          <a:blip r:embed="rId4"/>
          <a:stretch>
            <a:fillRect/>
          </a:stretch>
        </p:blipFill>
        <p:spPr>
          <a:xfrm>
            <a:off x="4587525" y="3979500"/>
            <a:ext cx="1587501" cy="1587501"/>
          </a:xfrm>
          <a:prstGeom prst="rect">
            <a:avLst/>
          </a:prstGeom>
        </p:spPr>
      </p:pic>
      <p:pic>
        <p:nvPicPr>
          <p:cNvPr id="3" name="Picture 2">
            <a:extLst>
              <a:ext uri="{FF2B5EF4-FFF2-40B4-BE49-F238E27FC236}">
                <a16:creationId xmlns:a16="http://schemas.microsoft.com/office/drawing/2014/main" id="{1305DA17-475B-5442-B3D3-8E549CE3E21C}"/>
              </a:ext>
            </a:extLst>
          </p:cNvPr>
          <p:cNvPicPr>
            <a:picLocks noChangeAspect="1"/>
          </p:cNvPicPr>
          <p:nvPr/>
        </p:nvPicPr>
        <p:blipFill>
          <a:blip r:embed="rId5"/>
          <a:stretch>
            <a:fillRect/>
          </a:stretch>
        </p:blipFill>
        <p:spPr>
          <a:xfrm>
            <a:off x="2672719" y="3979500"/>
            <a:ext cx="1587502" cy="1587502"/>
          </a:xfrm>
          <a:prstGeom prst="rect">
            <a:avLst/>
          </a:prstGeom>
        </p:spPr>
      </p:pic>
      <p:pic>
        <p:nvPicPr>
          <p:cNvPr id="8" name="Picture 7">
            <a:extLst>
              <a:ext uri="{FF2B5EF4-FFF2-40B4-BE49-F238E27FC236}">
                <a16:creationId xmlns:a16="http://schemas.microsoft.com/office/drawing/2014/main" id="{E062670C-74A8-134C-926B-97F2C4D532E2}"/>
              </a:ext>
            </a:extLst>
          </p:cNvPr>
          <p:cNvPicPr>
            <a:picLocks noChangeAspect="1"/>
          </p:cNvPicPr>
          <p:nvPr/>
        </p:nvPicPr>
        <p:blipFill>
          <a:blip r:embed="rId6"/>
          <a:stretch>
            <a:fillRect/>
          </a:stretch>
        </p:blipFill>
        <p:spPr>
          <a:xfrm>
            <a:off x="684963" y="2127395"/>
            <a:ext cx="1587502" cy="1587502"/>
          </a:xfrm>
          <a:prstGeom prst="rect">
            <a:avLst/>
          </a:prstGeom>
        </p:spPr>
      </p:pic>
      <p:pic>
        <p:nvPicPr>
          <p:cNvPr id="9" name="Picture 8">
            <a:extLst>
              <a:ext uri="{FF2B5EF4-FFF2-40B4-BE49-F238E27FC236}">
                <a16:creationId xmlns:a16="http://schemas.microsoft.com/office/drawing/2014/main" id="{A767B217-F7C9-EE40-860C-2AB2A0EEB9FD}"/>
              </a:ext>
            </a:extLst>
          </p:cNvPr>
          <p:cNvPicPr>
            <a:picLocks noChangeAspect="1"/>
          </p:cNvPicPr>
          <p:nvPr/>
        </p:nvPicPr>
        <p:blipFill>
          <a:blip r:embed="rId7"/>
          <a:stretch>
            <a:fillRect/>
          </a:stretch>
        </p:blipFill>
        <p:spPr>
          <a:xfrm>
            <a:off x="6453160" y="2070537"/>
            <a:ext cx="1676239" cy="1676239"/>
          </a:xfrm>
          <a:prstGeom prst="rect">
            <a:avLst/>
          </a:prstGeom>
        </p:spPr>
      </p:pic>
      <p:pic>
        <p:nvPicPr>
          <p:cNvPr id="11" name="Picture 10">
            <a:extLst>
              <a:ext uri="{FF2B5EF4-FFF2-40B4-BE49-F238E27FC236}">
                <a16:creationId xmlns:a16="http://schemas.microsoft.com/office/drawing/2014/main" id="{22EACE18-3F9A-4B4F-9A7B-C2FB39E40AA8}"/>
              </a:ext>
            </a:extLst>
          </p:cNvPr>
          <p:cNvPicPr>
            <a:picLocks noChangeAspect="1"/>
          </p:cNvPicPr>
          <p:nvPr/>
        </p:nvPicPr>
        <p:blipFill>
          <a:blip r:embed="rId8"/>
          <a:stretch>
            <a:fillRect/>
          </a:stretch>
        </p:blipFill>
        <p:spPr>
          <a:xfrm>
            <a:off x="8315967" y="2122563"/>
            <a:ext cx="1587501" cy="1551200"/>
          </a:xfrm>
          <a:prstGeom prst="rect">
            <a:avLst/>
          </a:prstGeom>
        </p:spPr>
      </p:pic>
      <p:pic>
        <p:nvPicPr>
          <p:cNvPr id="12" name="Picture 11">
            <a:extLst>
              <a:ext uri="{FF2B5EF4-FFF2-40B4-BE49-F238E27FC236}">
                <a16:creationId xmlns:a16="http://schemas.microsoft.com/office/drawing/2014/main" id="{047ADD14-D9FE-5245-84A2-110F88CA9699}"/>
              </a:ext>
            </a:extLst>
          </p:cNvPr>
          <p:cNvPicPr>
            <a:picLocks noChangeAspect="1"/>
          </p:cNvPicPr>
          <p:nvPr/>
        </p:nvPicPr>
        <p:blipFill>
          <a:blip r:embed="rId9"/>
          <a:stretch>
            <a:fillRect/>
          </a:stretch>
        </p:blipFill>
        <p:spPr>
          <a:xfrm>
            <a:off x="684963" y="3926029"/>
            <a:ext cx="1660452" cy="1587498"/>
          </a:xfrm>
          <a:prstGeom prst="rect">
            <a:avLst/>
          </a:prstGeom>
        </p:spPr>
      </p:pic>
      <p:sp>
        <p:nvSpPr>
          <p:cNvPr id="14" name="TextBox 13">
            <a:extLst>
              <a:ext uri="{FF2B5EF4-FFF2-40B4-BE49-F238E27FC236}">
                <a16:creationId xmlns:a16="http://schemas.microsoft.com/office/drawing/2014/main" id="{6BFF6394-80A9-9A4E-89C1-76AAA57FDECA}"/>
              </a:ext>
            </a:extLst>
          </p:cNvPr>
          <p:cNvSpPr txBox="1"/>
          <p:nvPr/>
        </p:nvSpPr>
        <p:spPr>
          <a:xfrm>
            <a:off x="1970384" y="332012"/>
            <a:ext cx="6487271"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800" b="1" dirty="0"/>
              <a:t>The ICT Sector Team </a:t>
            </a:r>
          </a:p>
          <a:p>
            <a:pPr algn="ctr"/>
            <a:r>
              <a:rPr lang="en-US" sz="2800" b="1" dirty="0"/>
              <a:t>Workforce &amp; Economic Development, </a:t>
            </a:r>
          </a:p>
          <a:p>
            <a:pPr algn="ctr"/>
            <a:r>
              <a:rPr lang="en-US" sz="2800" b="1" dirty="0"/>
              <a:t>CA Community Colleges</a:t>
            </a:r>
            <a:endParaRPr kumimoji="0" lang="en-US" sz="2800" b="1" i="0" u="none" strike="noStrike" cap="none" spc="0" normalizeH="0" baseline="0" dirty="0">
              <a:ln>
                <a:noFill/>
              </a:ln>
              <a:solidFill>
                <a:schemeClr val="accent1"/>
              </a:solidFill>
              <a:effectLst/>
              <a:uFillTx/>
              <a:latin typeface="Source Sans Pro"/>
              <a:ea typeface="Source Sans Pro"/>
              <a:cs typeface="Source Sans Pro"/>
              <a:sym typeface="Source Sans Pro"/>
            </a:endParaRPr>
          </a:p>
        </p:txBody>
      </p:sp>
      <p:sp>
        <p:nvSpPr>
          <p:cNvPr id="15" name="TextBox 14">
            <a:extLst>
              <a:ext uri="{FF2B5EF4-FFF2-40B4-BE49-F238E27FC236}">
                <a16:creationId xmlns:a16="http://schemas.microsoft.com/office/drawing/2014/main" id="{DC2B40F1-F127-0240-BFDB-35B6F2799021}"/>
              </a:ext>
            </a:extLst>
          </p:cNvPr>
          <p:cNvSpPr txBox="1"/>
          <p:nvPr/>
        </p:nvSpPr>
        <p:spPr>
          <a:xfrm>
            <a:off x="4543120" y="5943430"/>
            <a:ext cx="4009673"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1"/>
                </a:solidFill>
                <a:effectLst/>
                <a:uFillTx/>
                <a:latin typeface="Source Sans Pro"/>
                <a:ea typeface="Source Sans Pro"/>
                <a:cs typeface="Source Sans Pro"/>
                <a:sym typeface="Source Sans Pro"/>
              </a:rPr>
              <a:t>12 RD-EE Positions, </a:t>
            </a:r>
            <a:r>
              <a:rPr lang="en-US" dirty="0">
                <a:solidFill>
                  <a:schemeClr val="accent1"/>
                </a:solidFill>
                <a:latin typeface="Source Sans Pro"/>
                <a:ea typeface="Source Sans Pro"/>
                <a:cs typeface="Source Sans Pro"/>
                <a:sym typeface="Source Sans Pro"/>
              </a:rPr>
              <a:t>9</a:t>
            </a:r>
            <a:r>
              <a:rPr kumimoji="0" lang="en-US" sz="1800" b="0" i="0" u="none" strike="noStrike" cap="none" spc="0" normalizeH="0" baseline="0" dirty="0">
                <a:ln>
                  <a:noFill/>
                </a:ln>
                <a:solidFill>
                  <a:schemeClr val="accent1"/>
                </a:solidFill>
                <a:effectLst/>
                <a:uFillTx/>
                <a:latin typeface="Source Sans Pro"/>
                <a:ea typeface="Source Sans Pro"/>
                <a:cs typeface="Source Sans Pro"/>
                <a:sym typeface="Source Sans Pro"/>
              </a:rPr>
              <a:t> filled</a:t>
            </a:r>
          </a:p>
          <a:p>
            <a:pPr marL="0" marR="0" indent="0" algn="l" defTabSz="914400" rtl="0" fontAlgn="auto" latinLnBrk="0" hangingPunct="0">
              <a:lnSpc>
                <a:spcPct val="100000"/>
              </a:lnSpc>
              <a:spcBef>
                <a:spcPts val="0"/>
              </a:spcBef>
              <a:spcAft>
                <a:spcPts val="0"/>
              </a:spcAft>
              <a:buClrTx/>
              <a:buSzTx/>
              <a:buFontTx/>
              <a:buNone/>
              <a:tabLst/>
            </a:pPr>
            <a:r>
              <a:rPr lang="en-US" dirty="0">
                <a:solidFill>
                  <a:schemeClr val="accent1"/>
                </a:solidFill>
                <a:latin typeface="Source Sans Pro"/>
                <a:ea typeface="Source Sans Pro"/>
                <a:cs typeface="Source Sans Pro"/>
                <a:sym typeface="Source Sans Pro"/>
              </a:rPr>
              <a:t>1</a:t>
            </a:r>
            <a:r>
              <a:rPr kumimoji="0" lang="en-US" sz="1800" b="0" i="0" u="none" strike="noStrike" cap="none" spc="0" normalizeH="0" baseline="0" dirty="0">
                <a:ln>
                  <a:noFill/>
                </a:ln>
                <a:solidFill>
                  <a:schemeClr val="accent1"/>
                </a:solidFill>
                <a:effectLst/>
                <a:uFillTx/>
                <a:latin typeface="Source Sans Pro"/>
                <a:ea typeface="Source Sans Pro"/>
                <a:cs typeface="Source Sans Pro"/>
                <a:sym typeface="Source Sans Pro"/>
              </a:rPr>
              <a:t> Support ‘Community Manager’</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accent1"/>
              </a:solidFill>
              <a:effectLst/>
              <a:uFillTx/>
              <a:latin typeface="Source Sans Pro"/>
              <a:ea typeface="Source Sans Pro"/>
              <a:cs typeface="Source Sans Pro"/>
              <a:sym typeface="Source Sans Pro"/>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endParaRPr lang="en-US" dirty="0"/>
          </a:p>
        </p:txBody>
      </p:sp>
      <p:pic>
        <p:nvPicPr>
          <p:cNvPr id="4" name="Picture 3">
            <a:extLst>
              <a:ext uri="{FF2B5EF4-FFF2-40B4-BE49-F238E27FC236}">
                <a16:creationId xmlns:a16="http://schemas.microsoft.com/office/drawing/2014/main" id="{26AA32E9-2F5A-1E4E-93A0-641D5C625FFB}"/>
              </a:ext>
            </a:extLst>
          </p:cNvPr>
          <p:cNvPicPr>
            <a:picLocks noChangeAspect="1"/>
          </p:cNvPicPr>
          <p:nvPr/>
        </p:nvPicPr>
        <p:blipFill>
          <a:blip r:embed="rId10"/>
          <a:stretch>
            <a:fillRect/>
          </a:stretch>
        </p:blipFill>
        <p:spPr>
          <a:xfrm>
            <a:off x="8357224" y="3916002"/>
            <a:ext cx="1587500" cy="1651000"/>
          </a:xfrm>
          <a:prstGeom prst="rect">
            <a:avLst/>
          </a:prstGeom>
        </p:spPr>
      </p:pic>
      <p:pic>
        <p:nvPicPr>
          <p:cNvPr id="17" name="Picture 16">
            <a:extLst>
              <a:ext uri="{FF2B5EF4-FFF2-40B4-BE49-F238E27FC236}">
                <a16:creationId xmlns:a16="http://schemas.microsoft.com/office/drawing/2014/main" id="{492E978D-E68D-E64E-8D8A-8A92BB74636C}"/>
              </a:ext>
            </a:extLst>
          </p:cNvPr>
          <p:cNvPicPr>
            <a:picLocks noChangeAspect="1"/>
          </p:cNvPicPr>
          <p:nvPr/>
        </p:nvPicPr>
        <p:blipFill>
          <a:blip r:embed="rId11"/>
          <a:stretch>
            <a:fillRect/>
          </a:stretch>
        </p:blipFill>
        <p:spPr>
          <a:xfrm>
            <a:off x="10195365" y="263444"/>
            <a:ext cx="1587500" cy="1587500"/>
          </a:xfrm>
          <a:prstGeom prst="rect">
            <a:avLst/>
          </a:prstGeom>
        </p:spPr>
      </p:pic>
      <p:pic>
        <p:nvPicPr>
          <p:cNvPr id="19" name="Picture 18" descr="A person wearing glasses and looking at the camera&#10;&#10;Description automatically generated">
            <a:extLst>
              <a:ext uri="{FF2B5EF4-FFF2-40B4-BE49-F238E27FC236}">
                <a16:creationId xmlns:a16="http://schemas.microsoft.com/office/drawing/2014/main" id="{7682DEF2-5B43-094A-B7E5-C7431FED08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53160" y="3944862"/>
            <a:ext cx="1620779" cy="1551200"/>
          </a:xfrm>
          <a:prstGeom prst="rect">
            <a:avLst/>
          </a:prstGeom>
        </p:spPr>
      </p:pic>
      <p:sp>
        <p:nvSpPr>
          <p:cNvPr id="13" name="TextBox 12">
            <a:extLst>
              <a:ext uri="{FF2B5EF4-FFF2-40B4-BE49-F238E27FC236}">
                <a16:creationId xmlns:a16="http://schemas.microsoft.com/office/drawing/2014/main" id="{F2ED68BC-C177-B845-9CEC-B5E25AF49D39}"/>
              </a:ext>
            </a:extLst>
          </p:cNvPr>
          <p:cNvSpPr txBox="1"/>
          <p:nvPr/>
        </p:nvSpPr>
        <p:spPr>
          <a:xfrm>
            <a:off x="979714" y="6193971"/>
            <a:ext cx="2177969" cy="646331"/>
          </a:xfrm>
          <a:prstGeom prst="rect">
            <a:avLst/>
          </a:prstGeom>
          <a:noFill/>
        </p:spPr>
        <p:txBody>
          <a:bodyPr wrap="none" rtlCol="0">
            <a:spAutoFit/>
          </a:bodyPr>
          <a:lstStyle/>
          <a:p>
            <a:r>
              <a:rPr lang="en-US" u="sng" dirty="0">
                <a:solidFill>
                  <a:srgbClr val="0070C0"/>
                </a:solidFill>
                <a:hlinkClick r:id="rId13">
                  <a:extLst>
                    <a:ext uri="{A12FA001-AC4F-418D-AE19-62706E023703}">
                      <ahyp:hlinkClr xmlns:ahyp="http://schemas.microsoft.com/office/drawing/2018/hyperlinkcolor" val="tx"/>
                    </a:ext>
                  </a:extLst>
                </a:hlinkClick>
              </a:rPr>
              <a:t>www.ictdmsector.org</a:t>
            </a:r>
            <a:endParaRPr lang="en-US" u="sng" dirty="0">
              <a:solidFill>
                <a:srgbClr val="0070C0"/>
              </a:solidFill>
            </a:endParaRPr>
          </a:p>
          <a:p>
            <a:endParaRPr lang="en-US" dirty="0"/>
          </a:p>
        </p:txBody>
      </p:sp>
      <p:pic>
        <p:nvPicPr>
          <p:cNvPr id="18" name="Picture 17" descr="A person smiling for the camera&#10;&#10;Description automatically generated">
            <a:extLst>
              <a:ext uri="{FF2B5EF4-FFF2-40B4-BE49-F238E27FC236}">
                <a16:creationId xmlns:a16="http://schemas.microsoft.com/office/drawing/2014/main" id="{3D0CB04A-3EA3-8B44-BF82-D5C752B632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7525" y="2099902"/>
            <a:ext cx="1587501" cy="1587501"/>
          </a:xfrm>
          <a:prstGeom prst="rect">
            <a:avLst/>
          </a:prstGeom>
        </p:spPr>
      </p:pic>
    </p:spTree>
    <p:extLst>
      <p:ext uri="{BB962C8B-B14F-4D97-AF65-F5344CB8AC3E}">
        <p14:creationId xmlns:p14="http://schemas.microsoft.com/office/powerpoint/2010/main" val="22960146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969330-3FFD-1943-9E87-AC00C35FF510}"/>
              </a:ext>
            </a:extLst>
          </p:cNvPr>
          <p:cNvSpPr>
            <a:spLocks noGrp="1"/>
          </p:cNvSpPr>
          <p:nvPr>
            <p:ph type="sldNum" sz="quarter" idx="12"/>
          </p:nvPr>
        </p:nvSpPr>
        <p:spPr/>
        <p:txBody>
          <a:bodyPr/>
          <a:lstStyle/>
          <a:p>
            <a:fld id="{492D8F1A-69A8-9242-9469-8400121D240A}" type="slidenum">
              <a:rPr lang="en-US" smtClean="0"/>
              <a:pPr/>
              <a:t>7</a:t>
            </a:fld>
            <a:endParaRPr lang="en-US" dirty="0"/>
          </a:p>
        </p:txBody>
      </p:sp>
      <p:pic>
        <p:nvPicPr>
          <p:cNvPr id="10" name="Content Placeholder 16">
            <a:extLst>
              <a:ext uri="{FF2B5EF4-FFF2-40B4-BE49-F238E27FC236}">
                <a16:creationId xmlns:a16="http://schemas.microsoft.com/office/drawing/2014/main" id="{48450C87-1760-B241-8EA8-3626D29D4A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2949549"/>
            <a:ext cx="10403958" cy="3877613"/>
          </a:xfrm>
          <a:prstGeom prst="rect">
            <a:avLst/>
          </a:prstGeom>
        </p:spPr>
      </p:pic>
      <p:pic>
        <p:nvPicPr>
          <p:cNvPr id="11" name="Picture 10">
            <a:extLst>
              <a:ext uri="{FF2B5EF4-FFF2-40B4-BE49-F238E27FC236}">
                <a16:creationId xmlns:a16="http://schemas.microsoft.com/office/drawing/2014/main" id="{28339CF6-402D-3D4A-B0FF-9F7F467244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218" y="1249203"/>
            <a:ext cx="2538667" cy="1550081"/>
          </a:xfrm>
          <a:prstGeom prst="rect">
            <a:avLst/>
          </a:prstGeom>
        </p:spPr>
      </p:pic>
      <p:pic>
        <p:nvPicPr>
          <p:cNvPr id="12" name="Picture 11">
            <a:extLst>
              <a:ext uri="{FF2B5EF4-FFF2-40B4-BE49-F238E27FC236}">
                <a16:creationId xmlns:a16="http://schemas.microsoft.com/office/drawing/2014/main" id="{FA9F7F4A-BDEE-324F-9787-B228D3204F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9684" y="489098"/>
            <a:ext cx="3460226" cy="2283553"/>
          </a:xfrm>
          <a:prstGeom prst="rect">
            <a:avLst/>
          </a:prstGeom>
        </p:spPr>
      </p:pic>
      <p:pic>
        <p:nvPicPr>
          <p:cNvPr id="13" name="Picture 12">
            <a:extLst>
              <a:ext uri="{FF2B5EF4-FFF2-40B4-BE49-F238E27FC236}">
                <a16:creationId xmlns:a16="http://schemas.microsoft.com/office/drawing/2014/main" id="{0B838A41-8540-4D4C-A561-530CC19502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8474" y="314470"/>
            <a:ext cx="3721883" cy="1869465"/>
          </a:xfrm>
          <a:prstGeom prst="rect">
            <a:avLst/>
          </a:prstGeom>
        </p:spPr>
      </p:pic>
      <p:sp>
        <p:nvSpPr>
          <p:cNvPr id="15" name="Rectangle 14">
            <a:extLst>
              <a:ext uri="{FF2B5EF4-FFF2-40B4-BE49-F238E27FC236}">
                <a16:creationId xmlns:a16="http://schemas.microsoft.com/office/drawing/2014/main" id="{E58EB96E-22D1-5549-80DE-DADF852086D9}"/>
              </a:ext>
            </a:extLst>
          </p:cNvPr>
          <p:cNvSpPr/>
          <p:nvPr/>
        </p:nvSpPr>
        <p:spPr>
          <a:xfrm>
            <a:off x="148855" y="164706"/>
            <a:ext cx="3785192" cy="646331"/>
          </a:xfrm>
          <a:prstGeom prst="rect">
            <a:avLst/>
          </a:prstGeom>
        </p:spPr>
        <p:txBody>
          <a:bodyPr wrap="square">
            <a:spAutoFit/>
          </a:bodyPr>
          <a:lstStyle/>
          <a:p>
            <a:r>
              <a:rPr lang="en-US" dirty="0">
                <a:solidFill>
                  <a:srgbClr val="002060"/>
                </a:solidFill>
              </a:rPr>
              <a:t>From Desktop/Device to Cloud and Sensor…. and Back…is ICT</a:t>
            </a:r>
            <a:endParaRPr lang="en-US" dirty="0"/>
          </a:p>
        </p:txBody>
      </p:sp>
    </p:spTree>
    <p:extLst>
      <p:ext uri="{BB962C8B-B14F-4D97-AF65-F5344CB8AC3E}">
        <p14:creationId xmlns:p14="http://schemas.microsoft.com/office/powerpoint/2010/main" val="1163910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790" b="28482"/>
          <a:stretch/>
        </p:blipFill>
        <p:spPr>
          <a:xfrm>
            <a:off x="1750827" y="205563"/>
            <a:ext cx="8690345" cy="6581554"/>
          </a:xfrm>
          <a:prstGeom prst="rect">
            <a:avLst/>
          </a:prstGeom>
        </p:spPr>
      </p:pic>
      <p:sp>
        <p:nvSpPr>
          <p:cNvPr id="6" name="Footer Placeholder 1"/>
          <p:cNvSpPr>
            <a:spLocks noGrp="1"/>
          </p:cNvSpPr>
          <p:nvPr>
            <p:ph type="ftr" sz="quarter" idx="4294967295"/>
          </p:nvPr>
        </p:nvSpPr>
        <p:spPr>
          <a:xfrm>
            <a:off x="0" y="6530975"/>
            <a:ext cx="91440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DCE2E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California Community Colleges – Chancellor’s Office  | 112 Colleges  |  72 Districts  |  2.6 Million Students</a:t>
            </a:r>
            <a:endParaRPr lang="en-US" dirty="0"/>
          </a:p>
        </p:txBody>
      </p:sp>
    </p:spTree>
    <p:extLst>
      <p:ext uri="{BB962C8B-B14F-4D97-AF65-F5344CB8AC3E}">
        <p14:creationId xmlns:p14="http://schemas.microsoft.com/office/powerpoint/2010/main" val="363084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1317095" y="106462"/>
            <a:ext cx="9885407" cy="410493"/>
          </a:xfrm>
        </p:spPr>
        <p:txBody>
          <a:bodyPr>
            <a:normAutofit/>
          </a:bodyPr>
          <a:lstStyle/>
          <a:p>
            <a:r>
              <a:rPr lang="en-US" sz="2000" dirty="0"/>
              <a:t>Get Industry Recognized Certifications/ Digital Badges for LinkedIn Profile</a:t>
            </a:r>
          </a:p>
        </p:txBody>
      </p:sp>
      <p:pic>
        <p:nvPicPr>
          <p:cNvPr id="3" name="Picture 2" descr="Screen Shot 2017-11-10 at 10.35.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553" y="1128450"/>
            <a:ext cx="5128474" cy="5086212"/>
          </a:xfrm>
          <a:prstGeom prst="rect">
            <a:avLst/>
          </a:prstGeom>
        </p:spPr>
      </p:pic>
      <p:pic>
        <p:nvPicPr>
          <p:cNvPr id="7" name="Picture 6" descr="Screen Shot 2017-11-09 at 5.36.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568" y="840146"/>
            <a:ext cx="4327616" cy="5374516"/>
          </a:xfrm>
          <a:prstGeom prst="rect">
            <a:avLst/>
          </a:prstGeom>
        </p:spPr>
      </p:pic>
    </p:spTree>
    <p:extLst>
      <p:ext uri="{BB962C8B-B14F-4D97-AF65-F5344CB8AC3E}">
        <p14:creationId xmlns:p14="http://schemas.microsoft.com/office/powerpoint/2010/main" val="212452980"/>
      </p:ext>
    </p:extLst>
  </p:cSld>
  <p:clrMapOvr>
    <a:masterClrMapping/>
  </p:clrMapOvr>
</p:sld>
</file>

<file path=ppt/theme/theme1.xml><?xml version="1.0" encoding="utf-8"?>
<a:theme xmlns:a="http://schemas.openxmlformats.org/drawingml/2006/main" name="Office Theme">
  <a:themeElements>
    <a:clrScheme name="ASCCC colors">
      <a:dk1>
        <a:srgbClr val="E02826"/>
      </a:dk1>
      <a:lt1>
        <a:srgbClr val="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ASCCC Fonts">
      <a:majorFont>
        <a:latin typeface="Palatino Linotyp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pt template 2019 Angles.potx" id="{239B16E2-EFE0-1E48-955F-F31F36DCC136}" vid="{2850D0FC-0657-1249-A6E0-222B34B6E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1755</TotalTime>
  <Words>1539</Words>
  <Application>Microsoft Macintosh PowerPoint</Application>
  <PresentationFormat>Widescreen</PresentationFormat>
  <Paragraphs>256</Paragraphs>
  <Slides>28</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Arial</vt:lpstr>
      <vt:lpstr>Calibri</vt:lpstr>
      <vt:lpstr>Gill Sans</vt:lpstr>
      <vt:lpstr>Gill Sans MT</vt:lpstr>
      <vt:lpstr>Gill Sans Ultra Bold</vt:lpstr>
      <vt:lpstr>Glacial Indifference</vt:lpstr>
      <vt:lpstr>Palatino</vt:lpstr>
      <vt:lpstr>Palatino Linotype</vt:lpstr>
      <vt:lpstr>Roboto</vt:lpstr>
      <vt:lpstr>Roboto Light</vt:lpstr>
      <vt:lpstr>Source Sans Pro</vt:lpstr>
      <vt:lpstr>Source Sans Pro Semibold</vt:lpstr>
      <vt:lpstr>Uni Sans Heavy CAPS</vt:lpstr>
      <vt:lpstr>Wingdings</vt:lpstr>
      <vt:lpstr>Office Theme</vt:lpstr>
      <vt:lpstr>Curriculum Institute 2020  Stackable Certificates </vt:lpstr>
      <vt:lpstr>What are Stackable Certificates?</vt:lpstr>
      <vt:lpstr>What will you need to know before you begin a Stackable Certificate?</vt:lpstr>
      <vt:lpstr>Why use Stackable Certificates?</vt:lpstr>
      <vt:lpstr>How to begin</vt:lpstr>
      <vt:lpstr>PowerPoint Presentation</vt:lpstr>
      <vt:lpstr>PowerPoint Presentation</vt:lpstr>
      <vt:lpstr>PowerPoint Presentation</vt:lpstr>
      <vt:lpstr>Get Industry Recognized Certifications/ Digital Badges for LinkedIn Profile</vt:lpstr>
      <vt:lpstr>Manpower Support</vt:lpstr>
      <vt:lpstr>Collaboration of Academic Senate DIG Team  and ICT- Sector Team</vt:lpstr>
      <vt:lpstr>PowerPoint Presentation</vt:lpstr>
      <vt:lpstr>PowerPoint Presentation</vt:lpstr>
      <vt:lpstr>PowerPoint Presentation</vt:lpstr>
      <vt:lpstr>Relevant IT Training Benchmarks Consolidated from numerous one on one interviews with industry experts</vt:lpstr>
      <vt:lpstr>Workforce Demand Increasing in Size and Complexity</vt:lpstr>
      <vt:lpstr>PowerPoint Presentation</vt:lpstr>
      <vt:lpstr>PowerPoint Presentation</vt:lpstr>
      <vt:lpstr>PowerPoint Presentation</vt:lpstr>
      <vt:lpstr>PowerPoint Presentation</vt:lpstr>
      <vt:lpstr>PowerPoint Presentation</vt:lpstr>
      <vt:lpstr>Business Pathway (example)</vt:lpstr>
      <vt:lpstr>Business Pathway (example)</vt:lpstr>
      <vt:lpstr>Example – Horticulture / Irrigation</vt:lpstr>
      <vt:lpstr>Another type of stackable credential:  common core plus electives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Institute 2020  Stackable Certificates</dc:title>
  <dc:creator>Lynn Shaw</dc:creator>
  <cp:lastModifiedBy>Lynn Shaw</cp:lastModifiedBy>
  <cp:revision>18</cp:revision>
  <dcterms:created xsi:type="dcterms:W3CDTF">2020-06-22T18:58:24Z</dcterms:created>
  <dcterms:modified xsi:type="dcterms:W3CDTF">2020-06-29T19:54:29Z</dcterms:modified>
</cp:coreProperties>
</file>