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86" r:id="rId2"/>
    <p:sldId id="288" r:id="rId3"/>
    <p:sldId id="285" r:id="rId4"/>
    <p:sldId id="289" r:id="rId5"/>
    <p:sldId id="287" r:id="rId6"/>
    <p:sldId id="282" r:id="rId7"/>
    <p:sldId id="290" r:id="rId8"/>
    <p:sldId id="291" r:id="rId9"/>
  </p:sldIdLst>
  <p:sldSz cx="9144000" cy="6858000" type="screen4x3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D802"/>
    <a:srgbClr val="66E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0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9-04-14T14:37:22.250" idx="1">
    <p:pos x="10" y="10"/>
    <p:text>Can we add adult immigrants?  One of our biggest programs is ESL
We also have many people using our program to update/upgrade their career skills (e.g. recertification, continuing ed units &amp; professional development)
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9-04-14T14:44:11.367" idx="2">
    <p:pos x="5461" y="887"/>
    <p:text>Great list.  I would like to talk about the importance of other wraparound services.
Can we say iBest and IET?
</p:text>
    <p:extLst>
      <p:ext uri="{C676402C-5697-4E1C-873F-D02D1690AC5C}">
        <p15:threadingInfo xmlns:p15="http://schemas.microsoft.com/office/powerpoint/2012/main" timeZoneBias="420"/>
      </p:ext>
    </p:extLst>
  </p:cm>
  <p:cm authorId="3" dt="2019-04-18T16:49:55.600" idx="3">
    <p:pos x="5461" y="1023"/>
    <p:text>What does IET stand for?
</p:text>
    <p:extLst>
      <p:ext uri="{C676402C-5697-4E1C-873F-D02D1690AC5C}">
        <p15:threadingInfo xmlns:p15="http://schemas.microsoft.com/office/powerpoint/2012/main" timeZoneBias="420">
          <p15:parentCm authorId="3" idx="2"/>
        </p15:threadingInfo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5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13663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91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6530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4/25/19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5304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16530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09940" y="6608110"/>
            <a:ext cx="752469" cy="27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bg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bg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Teaching the Noncredit Student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-1214255" y="4271818"/>
            <a:ext cx="11572510" cy="247072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Sachiko Oates, Santa Barbara City College</a:t>
            </a:r>
          </a:p>
          <a:p>
            <a:r>
              <a:rPr lang="en-US" sz="2800" dirty="0">
                <a:solidFill>
                  <a:schemeClr val="bg1"/>
                </a:solidFill>
              </a:rPr>
              <a:t>Tina </a:t>
            </a:r>
            <a:r>
              <a:rPr lang="en-US" sz="2800" dirty="0" err="1">
                <a:solidFill>
                  <a:schemeClr val="bg1"/>
                </a:solidFill>
              </a:rPr>
              <a:t>McClurkin</a:t>
            </a:r>
            <a:r>
              <a:rPr lang="en-US" sz="2800" dirty="0">
                <a:solidFill>
                  <a:schemeClr val="bg1"/>
                </a:solidFill>
              </a:rPr>
              <a:t>, North Orange Continuing Education</a:t>
            </a: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2024120E-F35D-401A-B5A2-2BB0B7AB3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093" y="5770353"/>
            <a:ext cx="401955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116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will discuss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Who exactly are noncredit students? </a:t>
            </a:r>
          </a:p>
          <a:p>
            <a:endParaRPr lang="en-US" dirty="0"/>
          </a:p>
          <a:p>
            <a:r>
              <a:rPr lang="en-US" dirty="0"/>
              <a:t>The unique learning needs of noncredit students </a:t>
            </a:r>
          </a:p>
          <a:p>
            <a:endParaRPr lang="en-US" dirty="0"/>
          </a:p>
          <a:p>
            <a:r>
              <a:rPr lang="en-US" dirty="0"/>
              <a:t>The goals and pathways of noncredit students</a:t>
            </a:r>
          </a:p>
        </p:txBody>
      </p:sp>
    </p:spTree>
    <p:extLst>
      <p:ext uri="{BB962C8B-B14F-4D97-AF65-F5344CB8AC3E}">
        <p14:creationId xmlns:p14="http://schemas.microsoft.com/office/powerpoint/2010/main" val="1054201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exactly are noncredit students?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vert="horz" lIns="121899" tIns="60949" rIns="121899" bIns="60949" rtlCol="0" anchor="t">
            <a:normAutofit fontScale="92500" lnSpcReduction="10000"/>
          </a:bodyPr>
          <a:lstStyle/>
          <a:p>
            <a:pPr marL="456565" indent="-456565"/>
            <a:r>
              <a:rPr lang="en-US" dirty="0"/>
              <a:t>First generation college attenders	</a:t>
            </a:r>
          </a:p>
          <a:p>
            <a:pPr marL="456565" indent="-456565"/>
            <a:r>
              <a:rPr lang="en-US" dirty="0"/>
              <a:t>Re-entry students</a:t>
            </a:r>
            <a:endParaRPr lang="en-US" dirty="0">
              <a:cs typeface="Calibri"/>
            </a:endParaRPr>
          </a:p>
          <a:p>
            <a:pPr marL="456565" indent="-456565"/>
            <a:r>
              <a:rPr lang="en-US" dirty="0">
                <a:cs typeface="Calibri"/>
              </a:rPr>
              <a:t>Working adults with children</a:t>
            </a:r>
          </a:p>
          <a:p>
            <a:pPr marL="456565" indent="-456565"/>
            <a:r>
              <a:rPr lang="en-US" dirty="0"/>
              <a:t>Update/upgrade career skills</a:t>
            </a:r>
          </a:p>
          <a:p>
            <a:pPr marL="456565" indent="-456565"/>
            <a:r>
              <a:rPr lang="en-US" dirty="0">
                <a:cs typeface="Calibri"/>
              </a:rPr>
              <a:t>Adult immigrants</a:t>
            </a:r>
            <a:endParaRPr lang="en-US" dirty="0"/>
          </a:p>
          <a:p>
            <a:pPr marL="456565" indent="-456565"/>
            <a:r>
              <a:rPr lang="en-US" dirty="0"/>
              <a:t>Older Adults</a:t>
            </a:r>
            <a:endParaRPr lang="en-US" dirty="0">
              <a:cs typeface="Calibri"/>
            </a:endParaRPr>
          </a:p>
          <a:p>
            <a:pPr marL="456565" indent="-456565"/>
            <a:r>
              <a:rPr lang="en-US" dirty="0"/>
              <a:t>Just for fun</a:t>
            </a:r>
          </a:p>
          <a:p>
            <a:pPr marL="456565" indent="-456565"/>
            <a:r>
              <a:rPr lang="en-US" dirty="0">
                <a:cs typeface="Calibri"/>
              </a:rPr>
              <a:t>Inmates</a:t>
            </a:r>
          </a:p>
        </p:txBody>
      </p:sp>
    </p:spTree>
    <p:extLst>
      <p:ext uri="{BB962C8B-B14F-4D97-AF65-F5344CB8AC3E}">
        <p14:creationId xmlns:p14="http://schemas.microsoft.com/office/powerpoint/2010/main" val="159987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E73FB-1A8B-44D5-B9C8-10D42A88A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Supporting the Noncredit Students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B202C-C6B1-46E2-B298-48DBF11673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27675"/>
            <a:ext cx="8351806" cy="4698492"/>
          </a:xfrm>
        </p:spPr>
        <p:txBody>
          <a:bodyPr vert="horz" lIns="121899" tIns="60949" rIns="121899" bIns="60949" rtlCol="0" anchor="t">
            <a:normAutofit/>
          </a:bodyPr>
          <a:lstStyle/>
          <a:p>
            <a:pPr marL="456565" indent="-456565"/>
            <a:r>
              <a:rPr lang="en-US" sz="3600" dirty="0">
                <a:cs typeface="Calibri"/>
              </a:rPr>
              <a:t>Eliminating Barriers</a:t>
            </a:r>
          </a:p>
          <a:p>
            <a:pPr marL="989965" lvl="1" indent="-380365"/>
            <a:r>
              <a:rPr lang="en-US" dirty="0">
                <a:cs typeface="Calibri"/>
              </a:rPr>
              <a:t>Self-Efficacy Building</a:t>
            </a:r>
          </a:p>
          <a:p>
            <a:pPr marL="989965" lvl="1" indent="-380365"/>
            <a:r>
              <a:rPr lang="en-US" dirty="0">
                <a:cs typeface="Calibri"/>
              </a:rPr>
              <a:t>Relevance and Flexibility</a:t>
            </a:r>
            <a:endParaRPr lang="en-US" dirty="0"/>
          </a:p>
          <a:p>
            <a:pPr marL="989965" lvl="1" indent="-380365"/>
            <a:r>
              <a:rPr lang="en-US" dirty="0">
                <a:cs typeface="Calibri"/>
              </a:rPr>
              <a:t>Accelerated Learning Methods</a:t>
            </a:r>
          </a:p>
          <a:p>
            <a:pPr marL="989965" lvl="1" indent="-380365"/>
            <a:r>
              <a:rPr lang="en-US" dirty="0">
                <a:cs typeface="Calibri"/>
              </a:rPr>
              <a:t>Building Learning Communities</a:t>
            </a:r>
          </a:p>
          <a:p>
            <a:pPr marL="989965" lvl="1" indent="-380365"/>
            <a:r>
              <a:rPr lang="en-US" dirty="0">
                <a:cs typeface="Calibri"/>
              </a:rPr>
              <a:t>Student Support Services</a:t>
            </a:r>
          </a:p>
          <a:p>
            <a:pPr marL="456565" indent="-456565"/>
            <a:r>
              <a:rPr lang="en-US" sz="3600" dirty="0">
                <a:cs typeface="Calibri"/>
              </a:rPr>
              <a:t>High Expectations &amp; Support</a:t>
            </a:r>
          </a:p>
          <a:p>
            <a:pPr marL="456565" indent="-456565"/>
            <a:endParaRPr lang="en-US" dirty="0">
              <a:cs typeface="Calibri"/>
            </a:endParaRPr>
          </a:p>
          <a:p>
            <a:pPr marL="456565" indent="-456565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7383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Noncredit unique learning needs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 vert="horz" lIns="121899" tIns="60949" rIns="121899" bIns="60949" rtlCol="0" anchor="t">
            <a:normAutofit/>
          </a:bodyPr>
          <a:lstStyle/>
          <a:p>
            <a:pPr marL="456565" indent="-456565"/>
            <a:r>
              <a:rPr lang="en-US" dirty="0"/>
              <a:t>Scaffolding</a:t>
            </a:r>
            <a:endParaRPr lang="en-US"/>
          </a:p>
          <a:p>
            <a:pPr marL="456565" indent="-456565"/>
            <a:r>
              <a:rPr lang="en-US" dirty="0"/>
              <a:t>Additional Services</a:t>
            </a:r>
            <a:endParaRPr lang="en-US" dirty="0">
              <a:cs typeface="Calibri"/>
            </a:endParaRPr>
          </a:p>
          <a:p>
            <a:pPr marL="989965" lvl="1" indent="-380365"/>
            <a:r>
              <a:rPr lang="en-US" dirty="0"/>
              <a:t>Learning Center</a:t>
            </a:r>
            <a:endParaRPr lang="en-US" dirty="0">
              <a:cs typeface="Calibri"/>
            </a:endParaRPr>
          </a:p>
          <a:p>
            <a:pPr marL="989965" lvl="1" indent="-380365"/>
            <a:r>
              <a:rPr lang="en-US" dirty="0"/>
              <a:t>Tutoring</a:t>
            </a:r>
            <a:endParaRPr lang="en-US" dirty="0">
              <a:cs typeface="Calibri"/>
            </a:endParaRPr>
          </a:p>
          <a:p>
            <a:pPr marL="989965" lvl="1" indent="-380365"/>
            <a:r>
              <a:rPr lang="en-US" dirty="0" err="1"/>
              <a:t>i</a:t>
            </a:r>
            <a:r>
              <a:rPr lang="en-US" dirty="0"/>
              <a:t>-Best and IET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2298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Noncredit Goals and Pathways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ESL/High school diploma/Citizenship</a:t>
            </a:r>
          </a:p>
          <a:p>
            <a:r>
              <a:rPr lang="en-US" dirty="0"/>
              <a:t>Career training</a:t>
            </a:r>
          </a:p>
          <a:p>
            <a:r>
              <a:rPr lang="en-US" dirty="0"/>
              <a:t>Transfer</a:t>
            </a:r>
          </a:p>
          <a:p>
            <a:r>
              <a:rPr lang="en-US" dirty="0"/>
              <a:t>Employment advancement</a:t>
            </a:r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5EEEF-A13D-4C97-BE7A-909FF8C8A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Why Noncredit Students Matter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8B505-CD70-4845-A3CE-29A22530B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58447"/>
          </a:xfrm>
        </p:spPr>
        <p:txBody>
          <a:bodyPr vert="horz" lIns="121899" tIns="60949" rIns="121899" bIns="60949" rtlCol="0" anchor="t">
            <a:normAutofit lnSpcReduction="10000"/>
          </a:bodyPr>
          <a:lstStyle/>
          <a:p>
            <a:pPr marL="456565" indent="-456565"/>
            <a:r>
              <a:rPr lang="en-US">
                <a:cs typeface="Calibri"/>
              </a:rPr>
              <a:t>Equity</a:t>
            </a:r>
            <a:endParaRPr lang="en-US"/>
          </a:p>
          <a:p>
            <a:pPr marL="989965" lvl="1" indent="-380365"/>
            <a:r>
              <a:rPr lang="en-US">
                <a:cs typeface="Calibri"/>
              </a:rPr>
              <a:t>College education = inaccessible to many lower-skilled or low-literacy and low-income adult </a:t>
            </a:r>
            <a:r>
              <a:rPr lang="en-US" dirty="0">
                <a:cs typeface="Calibri"/>
              </a:rPr>
              <a:t>learners </a:t>
            </a:r>
          </a:p>
          <a:p>
            <a:pPr marL="989965" lvl="1" indent="-380365"/>
            <a:r>
              <a:rPr lang="en-US">
                <a:cs typeface="Calibri"/>
              </a:rPr>
              <a:t>Pathway to family sustaining employment</a:t>
            </a:r>
            <a:endParaRPr lang="en-US" dirty="0">
              <a:cs typeface="Calibri"/>
            </a:endParaRPr>
          </a:p>
          <a:p>
            <a:pPr marL="456565" indent="-456565"/>
            <a:r>
              <a:rPr lang="en-US">
                <a:cs typeface="Calibri"/>
              </a:rPr>
              <a:t>Shortage of trained workers</a:t>
            </a:r>
          </a:p>
          <a:p>
            <a:pPr marL="989965" lvl="1" indent="-380365"/>
            <a:r>
              <a:rPr lang="en-US">
                <a:cs typeface="Calibri"/>
              </a:rPr>
              <a:t>Upskilling the noncredit population </a:t>
            </a:r>
          </a:p>
          <a:p>
            <a:pPr marL="456565" indent="-456565"/>
            <a:r>
              <a:rPr lang="en-US">
                <a:cs typeface="Calibri"/>
              </a:rPr>
              <a:t>Declining Enrollment &amp; New Funding Formula</a:t>
            </a:r>
            <a:endParaRPr lang="en-US" dirty="0">
              <a:cs typeface="Calibri"/>
            </a:endParaRPr>
          </a:p>
          <a:p>
            <a:pPr marL="989965" lvl="1" indent="-380365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2810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FDB0F-FE3A-4F63-B3CD-142438BB6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980728"/>
            <a:ext cx="7772400" cy="1362075"/>
          </a:xfrm>
        </p:spPr>
        <p:txBody>
          <a:bodyPr/>
          <a:lstStyle/>
          <a:p>
            <a:r>
              <a:rPr lang="en-US" dirty="0">
                <a:cs typeface="Calibri"/>
              </a:rPr>
              <a:t>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DFB57-B055-4837-A86D-6F7DE26C2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3674553"/>
            <a:ext cx="7772400" cy="150018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Sachiko Oates – sooates@pipline.sbcc.edu</a:t>
            </a:r>
          </a:p>
          <a:p>
            <a:r>
              <a:rPr lang="en-US" dirty="0">
                <a:solidFill>
                  <a:schemeClr val="bg1"/>
                </a:solidFill>
              </a:rPr>
              <a:t>Tina McClurkin – tmcclurkin@noce.edu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A264641-2F0B-4E41-A282-47E286F5BF99}"/>
              </a:ext>
            </a:extLst>
          </p:cNvPr>
          <p:cNvCxnSpPr/>
          <p:nvPr/>
        </p:nvCxnSpPr>
        <p:spPr>
          <a:xfrm>
            <a:off x="971600" y="2342803"/>
            <a:ext cx="698477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EB73BDC-D587-419F-B7F5-9E11CCE5C963}"/>
              </a:ext>
            </a:extLst>
          </p:cNvPr>
          <p:cNvSpPr txBox="1"/>
          <p:nvPr/>
        </p:nvSpPr>
        <p:spPr>
          <a:xfrm>
            <a:off x="721567" y="2791970"/>
            <a:ext cx="453650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300" b="1" dirty="0">
                <a:solidFill>
                  <a:schemeClr val="bg1"/>
                </a:solidFill>
                <a:latin typeface="+mj-lt"/>
              </a:rPr>
              <a:t>THANK YOU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363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141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Teaching the Noncredit Student</vt:lpstr>
      <vt:lpstr>We will discuss</vt:lpstr>
      <vt:lpstr>Who exactly are noncredit students?</vt:lpstr>
      <vt:lpstr>Supporting the Noncredit Students</vt:lpstr>
      <vt:lpstr>Noncredit unique learning needs</vt:lpstr>
      <vt:lpstr>Noncredit Goals and Pathways</vt:lpstr>
      <vt:lpstr>Why Noncredit Students Matter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the Noncredit Student</dc:title>
  <dc:creator/>
  <cp:lastModifiedBy>Tina M. McClurkin</cp:lastModifiedBy>
  <cp:revision>162</cp:revision>
  <dcterms:created xsi:type="dcterms:W3CDTF">2014-02-21T02:04:43Z</dcterms:created>
  <dcterms:modified xsi:type="dcterms:W3CDTF">2019-04-25T13:05:44Z</dcterms:modified>
</cp:coreProperties>
</file>